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
  </p:sldMasterIdLst>
  <p:notesMasterIdLst>
    <p:notesMasterId r:id="rId44"/>
  </p:notesMasterIdLst>
  <p:handoutMasterIdLst>
    <p:handoutMasterId r:id="rId45"/>
  </p:handoutMasterIdLst>
  <p:sldIdLst>
    <p:sldId id="290" r:id="rId7"/>
    <p:sldId id="317" r:id="rId8"/>
    <p:sldId id="281" r:id="rId9"/>
    <p:sldId id="291" r:id="rId10"/>
    <p:sldId id="295" r:id="rId11"/>
    <p:sldId id="301" r:id="rId12"/>
    <p:sldId id="300" r:id="rId13"/>
    <p:sldId id="299" r:id="rId14"/>
    <p:sldId id="298" r:id="rId15"/>
    <p:sldId id="297" r:id="rId16"/>
    <p:sldId id="296" r:id="rId17"/>
    <p:sldId id="302" r:id="rId18"/>
    <p:sldId id="304" r:id="rId19"/>
    <p:sldId id="305" r:id="rId20"/>
    <p:sldId id="310" r:id="rId21"/>
    <p:sldId id="309" r:id="rId22"/>
    <p:sldId id="332" r:id="rId23"/>
    <p:sldId id="333" r:id="rId24"/>
    <p:sldId id="334" r:id="rId25"/>
    <p:sldId id="307" r:id="rId26"/>
    <p:sldId id="306" r:id="rId27"/>
    <p:sldId id="314" r:id="rId28"/>
    <p:sldId id="335" r:id="rId29"/>
    <p:sldId id="313" r:id="rId30"/>
    <p:sldId id="328" r:id="rId31"/>
    <p:sldId id="336" r:id="rId32"/>
    <p:sldId id="338" r:id="rId33"/>
    <p:sldId id="329" r:id="rId34"/>
    <p:sldId id="312" r:id="rId35"/>
    <p:sldId id="339" r:id="rId36"/>
    <p:sldId id="340" r:id="rId37"/>
    <p:sldId id="311" r:id="rId38"/>
    <p:sldId id="341" r:id="rId39"/>
    <p:sldId id="342" r:id="rId40"/>
    <p:sldId id="343" r:id="rId41"/>
    <p:sldId id="344" r:id="rId42"/>
    <p:sldId id="288" r:id="rId43"/>
  </p:sldIdLst>
  <p:sldSz cx="9144000" cy="6858000" type="screen4x3"/>
  <p:notesSz cx="10020300" cy="6888163"/>
  <p:defaultTextStyle>
    <a:defPPr>
      <a:defRPr lang="en-ZA"/>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330F"/>
    <a:srgbClr val="83725B"/>
    <a:srgbClr val="003896"/>
    <a:srgbClr val="B2B2B2"/>
    <a:srgbClr val="C0C0C0"/>
    <a:srgbClr val="EAEAEA"/>
    <a:srgbClr val="C97A00"/>
    <a:srgbClr val="8587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09" autoAdjust="0"/>
    <p:restoredTop sz="94660"/>
  </p:normalViewPr>
  <p:slideViewPr>
    <p:cSldViewPr snapToObjects="1">
      <p:cViewPr varScale="1">
        <p:scale>
          <a:sx n="116" d="100"/>
          <a:sy n="116" d="100"/>
        </p:scale>
        <p:origin x="-1494" y="-96"/>
      </p:cViewPr>
      <p:guideLst>
        <p:guide orient="horz" pos="1253"/>
        <p:guide orient="horz" pos="890"/>
        <p:guide orient="horz" pos="3657"/>
        <p:guide orient="horz" pos="1752"/>
        <p:guide orient="horz" pos="4156"/>
        <p:guide orient="horz" pos="3475"/>
        <p:guide pos="5556"/>
        <p:guide pos="5420"/>
        <p:guide pos="340"/>
        <p:guide pos="576"/>
        <p:guide pos="410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heme" Target="theme/theme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7602" name="Rectangle 2"/>
          <p:cNvSpPr>
            <a:spLocks noGrp="1" noChangeArrowheads="1"/>
          </p:cNvSpPr>
          <p:nvPr>
            <p:ph type="hdr" sz="quarter"/>
          </p:nvPr>
        </p:nvSpPr>
        <p:spPr bwMode="auto">
          <a:xfrm>
            <a:off x="0" y="0"/>
            <a:ext cx="4341813"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t" anchorCtr="0" compatLnSpc="1">
            <a:prstTxWarp prst="textNoShape">
              <a:avLst/>
            </a:prstTxWarp>
          </a:bodyPr>
          <a:lstStyle>
            <a:lvl1pPr defTabSz="966788">
              <a:defRPr sz="1300"/>
            </a:lvl1pPr>
          </a:lstStyle>
          <a:p>
            <a:pPr>
              <a:defRPr/>
            </a:pPr>
            <a:endParaRPr lang="en-GB"/>
          </a:p>
        </p:txBody>
      </p:sp>
      <p:sp>
        <p:nvSpPr>
          <p:cNvPr id="537603" name="Rectangle 3"/>
          <p:cNvSpPr>
            <a:spLocks noGrp="1" noChangeArrowheads="1"/>
          </p:cNvSpPr>
          <p:nvPr>
            <p:ph type="dt" sz="quarter" idx="1"/>
          </p:nvPr>
        </p:nvSpPr>
        <p:spPr bwMode="auto">
          <a:xfrm>
            <a:off x="5676900" y="0"/>
            <a:ext cx="4341813"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t" anchorCtr="0" compatLnSpc="1">
            <a:prstTxWarp prst="textNoShape">
              <a:avLst/>
            </a:prstTxWarp>
          </a:bodyPr>
          <a:lstStyle>
            <a:lvl1pPr algn="r" defTabSz="966788">
              <a:defRPr sz="1300"/>
            </a:lvl1pPr>
          </a:lstStyle>
          <a:p>
            <a:pPr>
              <a:defRPr/>
            </a:pPr>
            <a:endParaRPr lang="en-GB"/>
          </a:p>
        </p:txBody>
      </p:sp>
      <p:sp>
        <p:nvSpPr>
          <p:cNvPr id="537604" name="Rectangle 4"/>
          <p:cNvSpPr>
            <a:spLocks noGrp="1" noChangeArrowheads="1"/>
          </p:cNvSpPr>
          <p:nvPr>
            <p:ph type="ftr" sz="quarter" idx="2"/>
          </p:nvPr>
        </p:nvSpPr>
        <p:spPr bwMode="auto">
          <a:xfrm>
            <a:off x="0" y="6542088"/>
            <a:ext cx="4341813"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b" anchorCtr="0" compatLnSpc="1">
            <a:prstTxWarp prst="textNoShape">
              <a:avLst/>
            </a:prstTxWarp>
          </a:bodyPr>
          <a:lstStyle>
            <a:lvl1pPr defTabSz="966788">
              <a:defRPr sz="1300"/>
            </a:lvl1pPr>
          </a:lstStyle>
          <a:p>
            <a:pPr>
              <a:defRPr/>
            </a:pPr>
            <a:endParaRPr lang="en-GB"/>
          </a:p>
        </p:txBody>
      </p:sp>
      <p:sp>
        <p:nvSpPr>
          <p:cNvPr id="537605" name="Rectangle 5"/>
          <p:cNvSpPr>
            <a:spLocks noGrp="1" noChangeArrowheads="1"/>
          </p:cNvSpPr>
          <p:nvPr>
            <p:ph type="sldNum" sz="quarter" idx="3"/>
          </p:nvPr>
        </p:nvSpPr>
        <p:spPr bwMode="auto">
          <a:xfrm>
            <a:off x="5676900" y="6542088"/>
            <a:ext cx="4341813"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b" anchorCtr="0" compatLnSpc="1">
            <a:prstTxWarp prst="textNoShape">
              <a:avLst/>
            </a:prstTxWarp>
          </a:bodyPr>
          <a:lstStyle>
            <a:lvl1pPr algn="r" defTabSz="966788">
              <a:defRPr sz="1300"/>
            </a:lvl1pPr>
          </a:lstStyle>
          <a:p>
            <a:pPr>
              <a:defRPr/>
            </a:pPr>
            <a:fld id="{8C8BEA13-94B0-46DA-B573-155ED9E579CC}" type="slidenum">
              <a:rPr lang="en-GB"/>
              <a:pPr>
                <a:defRPr/>
              </a:pPr>
              <a:t>‹#›</a:t>
            </a:fld>
            <a:endParaRPr lang="en-GB"/>
          </a:p>
        </p:txBody>
      </p:sp>
    </p:spTree>
    <p:extLst>
      <p:ext uri="{BB962C8B-B14F-4D97-AF65-F5344CB8AC3E}">
        <p14:creationId xmlns:p14="http://schemas.microsoft.com/office/powerpoint/2010/main" val="56026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8386" name="Rectangle 2"/>
          <p:cNvSpPr>
            <a:spLocks noGrp="1" noChangeArrowheads="1"/>
          </p:cNvSpPr>
          <p:nvPr>
            <p:ph type="hdr" sz="quarter"/>
          </p:nvPr>
        </p:nvSpPr>
        <p:spPr bwMode="auto">
          <a:xfrm>
            <a:off x="0" y="0"/>
            <a:ext cx="4341813"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t" anchorCtr="0" compatLnSpc="1">
            <a:prstTxWarp prst="textNoShape">
              <a:avLst/>
            </a:prstTxWarp>
          </a:bodyPr>
          <a:lstStyle>
            <a:lvl1pPr defTabSz="966788">
              <a:defRPr sz="1300"/>
            </a:lvl1pPr>
          </a:lstStyle>
          <a:p>
            <a:pPr>
              <a:defRPr/>
            </a:pPr>
            <a:endParaRPr lang="en-ZA"/>
          </a:p>
        </p:txBody>
      </p:sp>
      <p:sp>
        <p:nvSpPr>
          <p:cNvPr id="528387" name="Rectangle 3"/>
          <p:cNvSpPr>
            <a:spLocks noGrp="1" noChangeArrowheads="1"/>
          </p:cNvSpPr>
          <p:nvPr>
            <p:ph type="dt" idx="1"/>
          </p:nvPr>
        </p:nvSpPr>
        <p:spPr bwMode="auto">
          <a:xfrm>
            <a:off x="5676900" y="0"/>
            <a:ext cx="4341813"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t" anchorCtr="0" compatLnSpc="1">
            <a:prstTxWarp prst="textNoShape">
              <a:avLst/>
            </a:prstTxWarp>
          </a:bodyPr>
          <a:lstStyle>
            <a:lvl1pPr algn="r" defTabSz="966788">
              <a:defRPr sz="1300"/>
            </a:lvl1pPr>
          </a:lstStyle>
          <a:p>
            <a:pPr>
              <a:defRPr/>
            </a:pPr>
            <a:endParaRPr lang="en-ZA"/>
          </a:p>
        </p:txBody>
      </p:sp>
      <p:sp>
        <p:nvSpPr>
          <p:cNvPr id="29700" name="Rectangle 4"/>
          <p:cNvSpPr>
            <a:spLocks noGrp="1" noRot="1" noChangeAspect="1" noChangeArrowheads="1" noTextEdit="1"/>
          </p:cNvSpPr>
          <p:nvPr>
            <p:ph type="sldImg" idx="2"/>
          </p:nvPr>
        </p:nvSpPr>
        <p:spPr bwMode="auto">
          <a:xfrm>
            <a:off x="3287713" y="515938"/>
            <a:ext cx="3446462" cy="25844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28389" name="Rectangle 5"/>
          <p:cNvSpPr>
            <a:spLocks noGrp="1" noChangeArrowheads="1"/>
          </p:cNvSpPr>
          <p:nvPr>
            <p:ph type="body" sz="quarter" idx="3"/>
          </p:nvPr>
        </p:nvSpPr>
        <p:spPr bwMode="auto">
          <a:xfrm>
            <a:off x="1001713" y="3271838"/>
            <a:ext cx="8016875" cy="310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t" anchorCtr="0" compatLnSpc="1">
            <a:prstTxWarp prst="textNoShape">
              <a:avLst/>
            </a:prstTxWarp>
          </a:bodyPr>
          <a:lstStyle/>
          <a:p>
            <a:pPr lvl="0"/>
            <a:r>
              <a:rPr lang="en-ZA" noProof="0" smtClean="0"/>
              <a:t>Click to edit Master text styles</a:t>
            </a:r>
          </a:p>
          <a:p>
            <a:pPr lvl="1"/>
            <a:r>
              <a:rPr lang="en-ZA" noProof="0" smtClean="0"/>
              <a:t>Second level</a:t>
            </a:r>
          </a:p>
          <a:p>
            <a:pPr lvl="2"/>
            <a:r>
              <a:rPr lang="en-ZA" noProof="0" smtClean="0"/>
              <a:t>Third level</a:t>
            </a:r>
          </a:p>
          <a:p>
            <a:pPr lvl="3"/>
            <a:r>
              <a:rPr lang="en-ZA" noProof="0" smtClean="0"/>
              <a:t>Fourth level</a:t>
            </a:r>
          </a:p>
          <a:p>
            <a:pPr lvl="4"/>
            <a:r>
              <a:rPr lang="en-ZA" noProof="0" smtClean="0"/>
              <a:t>Fifth level</a:t>
            </a:r>
          </a:p>
        </p:txBody>
      </p:sp>
      <p:sp>
        <p:nvSpPr>
          <p:cNvPr id="528390" name="Rectangle 6"/>
          <p:cNvSpPr>
            <a:spLocks noGrp="1" noChangeArrowheads="1"/>
          </p:cNvSpPr>
          <p:nvPr>
            <p:ph type="ftr" sz="quarter" idx="4"/>
          </p:nvPr>
        </p:nvSpPr>
        <p:spPr bwMode="auto">
          <a:xfrm>
            <a:off x="0" y="6542088"/>
            <a:ext cx="4341813"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b" anchorCtr="0" compatLnSpc="1">
            <a:prstTxWarp prst="textNoShape">
              <a:avLst/>
            </a:prstTxWarp>
          </a:bodyPr>
          <a:lstStyle>
            <a:lvl1pPr defTabSz="966788">
              <a:defRPr sz="1300"/>
            </a:lvl1pPr>
          </a:lstStyle>
          <a:p>
            <a:pPr>
              <a:defRPr/>
            </a:pPr>
            <a:endParaRPr lang="en-ZA"/>
          </a:p>
        </p:txBody>
      </p:sp>
      <p:sp>
        <p:nvSpPr>
          <p:cNvPr id="528391" name="Rectangle 7"/>
          <p:cNvSpPr>
            <a:spLocks noGrp="1" noChangeArrowheads="1"/>
          </p:cNvSpPr>
          <p:nvPr>
            <p:ph type="sldNum" sz="quarter" idx="5"/>
          </p:nvPr>
        </p:nvSpPr>
        <p:spPr bwMode="auto">
          <a:xfrm>
            <a:off x="5676900" y="6542088"/>
            <a:ext cx="4341813"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b" anchorCtr="0" compatLnSpc="1">
            <a:prstTxWarp prst="textNoShape">
              <a:avLst/>
            </a:prstTxWarp>
          </a:bodyPr>
          <a:lstStyle>
            <a:lvl1pPr algn="r" defTabSz="966788">
              <a:defRPr sz="1300"/>
            </a:lvl1pPr>
          </a:lstStyle>
          <a:p>
            <a:pPr>
              <a:defRPr/>
            </a:pPr>
            <a:fld id="{0A3C2B40-CE02-4C0E-B1C0-27AE76F7E5A3}" type="slidenum">
              <a:rPr lang="en-ZA"/>
              <a:pPr>
                <a:defRPr/>
              </a:pPr>
              <a:t>‹#›</a:t>
            </a:fld>
            <a:endParaRPr lang="en-ZA"/>
          </a:p>
        </p:txBody>
      </p:sp>
    </p:spTree>
    <p:extLst>
      <p:ext uri="{BB962C8B-B14F-4D97-AF65-F5344CB8AC3E}">
        <p14:creationId xmlns:p14="http://schemas.microsoft.com/office/powerpoint/2010/main" val="12069830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150"/>
          <p:cNvGrpSpPr>
            <a:grpSpLocks/>
          </p:cNvGrpSpPr>
          <p:nvPr userDrawn="1"/>
        </p:nvGrpSpPr>
        <p:grpSpPr bwMode="auto">
          <a:xfrm>
            <a:off x="-4763" y="0"/>
            <a:ext cx="9148763" cy="6858000"/>
            <a:chOff x="-3" y="0"/>
            <a:chExt cx="5763" cy="4320"/>
          </a:xfrm>
        </p:grpSpPr>
        <p:pic>
          <p:nvPicPr>
            <p:cNvPr id="5" name="Picture 148" descr="logo small"/>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88" y="326"/>
              <a:ext cx="1352"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91"/>
            <p:cNvSpPr>
              <a:spLocks noChangeArrowheads="1"/>
            </p:cNvSpPr>
            <p:nvPr userDrawn="1"/>
          </p:nvSpPr>
          <p:spPr bwMode="auto">
            <a:xfrm>
              <a:off x="-3" y="0"/>
              <a:ext cx="5763" cy="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7" name="Picture 23" descr="dd"/>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 y="0"/>
              <a:ext cx="115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101"/>
            <p:cNvSpPr>
              <a:spLocks noChangeArrowheads="1"/>
            </p:cNvSpPr>
            <p:nvPr userDrawn="1"/>
          </p:nvSpPr>
          <p:spPr bwMode="auto">
            <a:xfrm>
              <a:off x="232" y="819"/>
              <a:ext cx="1448" cy="1447"/>
            </a:xfrm>
            <a:prstGeom prst="ellipse">
              <a:avLst/>
            </a:prstGeom>
            <a:solidFill>
              <a:srgbClr val="83725B"/>
            </a:solidFill>
            <a:ln w="9525">
              <a:solidFill>
                <a:srgbClr val="83725B"/>
              </a:solidFill>
              <a:round/>
              <a:headEnd/>
              <a:tailEnd/>
            </a:ln>
          </p:spPr>
          <p:txBody>
            <a:bodyPr/>
            <a:lstStyle/>
            <a:p>
              <a:endParaRPr lang="en-US"/>
            </a:p>
          </p:txBody>
        </p:sp>
        <p:sp>
          <p:nvSpPr>
            <p:cNvPr id="9" name="Oval 102" descr="coolers"/>
            <p:cNvSpPr>
              <a:spLocks noChangeArrowheads="1"/>
            </p:cNvSpPr>
            <p:nvPr userDrawn="1"/>
          </p:nvSpPr>
          <p:spPr bwMode="auto">
            <a:xfrm>
              <a:off x="275" y="858"/>
              <a:ext cx="1362" cy="1369"/>
            </a:xfrm>
            <a:prstGeom prst="ellipse">
              <a:avLst/>
            </a:prstGeom>
            <a:blipFill dpi="0" rotWithShape="1">
              <a:blip r:embed="rId4"/>
              <a:srcRect/>
              <a:stretch>
                <a:fillRect/>
              </a:stretch>
            </a:blipFill>
            <a:ln>
              <a:noFill/>
            </a:ln>
            <a:extLst>
              <a:ext uri="{91240B29-F687-4F45-9708-019B960494DF}">
                <a14:hiddenLine xmlns:a14="http://schemas.microsoft.com/office/drawing/2010/main" w="9525">
                  <a:solidFill>
                    <a:srgbClr val="83725B"/>
                  </a:solidFill>
                  <a:round/>
                  <a:headEnd/>
                  <a:tailEnd/>
                </a14:hiddenLine>
              </a:ext>
            </a:extLst>
          </p:spPr>
          <p:txBody>
            <a:bodyPr/>
            <a:lstStyle/>
            <a:p>
              <a:endParaRPr lang="en-US"/>
            </a:p>
          </p:txBody>
        </p:sp>
        <p:sp>
          <p:nvSpPr>
            <p:cNvPr id="10" name="Oval 103"/>
            <p:cNvSpPr>
              <a:spLocks noChangeArrowheads="1"/>
            </p:cNvSpPr>
            <p:nvPr userDrawn="1"/>
          </p:nvSpPr>
          <p:spPr bwMode="auto">
            <a:xfrm>
              <a:off x="217" y="772"/>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Oval 104"/>
            <p:cNvSpPr>
              <a:spLocks noChangeArrowheads="1"/>
            </p:cNvSpPr>
            <p:nvPr userDrawn="1"/>
          </p:nvSpPr>
          <p:spPr bwMode="auto">
            <a:xfrm>
              <a:off x="162" y="772"/>
              <a:ext cx="1487"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Oval 105"/>
            <p:cNvSpPr>
              <a:spLocks noChangeArrowheads="1"/>
            </p:cNvSpPr>
            <p:nvPr userDrawn="1"/>
          </p:nvSpPr>
          <p:spPr bwMode="auto">
            <a:xfrm>
              <a:off x="240" y="803"/>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 name="Oval 106"/>
            <p:cNvSpPr>
              <a:spLocks noChangeArrowheads="1"/>
            </p:cNvSpPr>
            <p:nvPr userDrawn="1"/>
          </p:nvSpPr>
          <p:spPr bwMode="auto">
            <a:xfrm>
              <a:off x="194" y="757"/>
              <a:ext cx="1486" cy="1486"/>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Oval 107"/>
            <p:cNvSpPr>
              <a:spLocks noChangeArrowheads="1"/>
            </p:cNvSpPr>
            <p:nvPr userDrawn="1"/>
          </p:nvSpPr>
          <p:spPr bwMode="auto">
            <a:xfrm>
              <a:off x="279" y="834"/>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 name="Oval 108"/>
            <p:cNvSpPr>
              <a:spLocks noChangeArrowheads="1"/>
            </p:cNvSpPr>
            <p:nvPr userDrawn="1"/>
          </p:nvSpPr>
          <p:spPr bwMode="auto">
            <a:xfrm>
              <a:off x="108" y="834"/>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 name="Oval 109"/>
            <p:cNvSpPr>
              <a:spLocks noChangeArrowheads="1"/>
            </p:cNvSpPr>
            <p:nvPr userDrawn="1"/>
          </p:nvSpPr>
          <p:spPr bwMode="auto">
            <a:xfrm>
              <a:off x="287" y="757"/>
              <a:ext cx="1486" cy="1486"/>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Oval 110"/>
            <p:cNvSpPr>
              <a:spLocks noChangeArrowheads="1"/>
            </p:cNvSpPr>
            <p:nvPr userDrawn="1"/>
          </p:nvSpPr>
          <p:spPr bwMode="auto">
            <a:xfrm>
              <a:off x="614" y="422"/>
              <a:ext cx="739" cy="747"/>
            </a:xfrm>
            <a:prstGeom prst="ellipse">
              <a:avLst/>
            </a:prstGeom>
            <a:solidFill>
              <a:srgbClr val="83725B"/>
            </a:solidFill>
            <a:ln w="9525">
              <a:solidFill>
                <a:srgbClr val="83725B"/>
              </a:solidFill>
              <a:miter lim="800000"/>
              <a:headEnd/>
              <a:tailEnd/>
            </a:ln>
          </p:spPr>
          <p:txBody>
            <a:bodyPr/>
            <a:lstStyle/>
            <a:p>
              <a:endParaRPr lang="en-US"/>
            </a:p>
          </p:txBody>
        </p:sp>
        <p:sp>
          <p:nvSpPr>
            <p:cNvPr id="18" name="Oval 111"/>
            <p:cNvSpPr>
              <a:spLocks noChangeArrowheads="1"/>
            </p:cNvSpPr>
            <p:nvPr userDrawn="1"/>
          </p:nvSpPr>
          <p:spPr bwMode="auto">
            <a:xfrm>
              <a:off x="629" y="445"/>
              <a:ext cx="708" cy="708"/>
            </a:xfrm>
            <a:prstGeom prst="ellipse">
              <a:avLst/>
            </a:prstGeom>
            <a:solidFill>
              <a:srgbClr val="8C7F6D"/>
            </a:solidFill>
            <a:ln w="9525">
              <a:solidFill>
                <a:srgbClr val="83725B"/>
              </a:solidFill>
              <a:miter lim="800000"/>
              <a:headEnd/>
              <a:tailEnd/>
            </a:ln>
          </p:spPr>
          <p:txBody>
            <a:bodyPr/>
            <a:lstStyle/>
            <a:p>
              <a:endParaRPr lang="en-US"/>
            </a:p>
          </p:txBody>
        </p:sp>
        <p:sp>
          <p:nvSpPr>
            <p:cNvPr id="19" name="Oval 112"/>
            <p:cNvSpPr>
              <a:spLocks noChangeArrowheads="1"/>
            </p:cNvSpPr>
            <p:nvPr userDrawn="1"/>
          </p:nvSpPr>
          <p:spPr bwMode="auto">
            <a:xfrm>
              <a:off x="598" y="399"/>
              <a:ext cx="770"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 name="Oval 113"/>
            <p:cNvSpPr>
              <a:spLocks noChangeArrowheads="1"/>
            </p:cNvSpPr>
            <p:nvPr userDrawn="1"/>
          </p:nvSpPr>
          <p:spPr bwMode="auto">
            <a:xfrm>
              <a:off x="575" y="399"/>
              <a:ext cx="762"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 name="Oval 114"/>
            <p:cNvSpPr>
              <a:spLocks noChangeArrowheads="1"/>
            </p:cNvSpPr>
            <p:nvPr userDrawn="1"/>
          </p:nvSpPr>
          <p:spPr bwMode="auto">
            <a:xfrm>
              <a:off x="614" y="414"/>
              <a:ext cx="770" cy="771"/>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 name="Oval 115"/>
            <p:cNvSpPr>
              <a:spLocks noChangeArrowheads="1"/>
            </p:cNvSpPr>
            <p:nvPr userDrawn="1"/>
          </p:nvSpPr>
          <p:spPr bwMode="auto">
            <a:xfrm>
              <a:off x="590" y="391"/>
              <a:ext cx="763"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116"/>
            <p:cNvSpPr>
              <a:spLocks noChangeArrowheads="1"/>
            </p:cNvSpPr>
            <p:nvPr userDrawn="1"/>
          </p:nvSpPr>
          <p:spPr bwMode="auto">
            <a:xfrm>
              <a:off x="629" y="445"/>
              <a:ext cx="708" cy="708"/>
            </a:xfrm>
            <a:prstGeom prst="ellipse">
              <a:avLst/>
            </a:prstGeom>
            <a:solidFill>
              <a:srgbClr val="83725B"/>
            </a:solidFill>
            <a:ln w="9525">
              <a:solidFill>
                <a:srgbClr val="83725B"/>
              </a:solidFill>
              <a:miter lim="800000"/>
              <a:headEnd/>
              <a:tailEnd/>
            </a:ln>
          </p:spPr>
          <p:txBody>
            <a:bodyPr/>
            <a:lstStyle/>
            <a:p>
              <a:endParaRPr lang="en-US"/>
            </a:p>
          </p:txBody>
        </p:sp>
        <p:sp>
          <p:nvSpPr>
            <p:cNvPr id="24" name="Oval 117"/>
            <p:cNvSpPr>
              <a:spLocks noChangeArrowheads="1"/>
            </p:cNvSpPr>
            <p:nvPr userDrawn="1"/>
          </p:nvSpPr>
          <p:spPr bwMode="auto">
            <a:xfrm>
              <a:off x="637" y="445"/>
              <a:ext cx="693" cy="693"/>
            </a:xfrm>
            <a:prstGeom prst="ellipse">
              <a:avLst/>
            </a:prstGeom>
            <a:noFill/>
            <a:ln w="0">
              <a:solidFill>
                <a:srgbClr val="83725B"/>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 name="Oval 118" descr="face"/>
            <p:cNvSpPr>
              <a:spLocks noChangeArrowheads="1"/>
            </p:cNvSpPr>
            <p:nvPr userDrawn="1"/>
          </p:nvSpPr>
          <p:spPr bwMode="auto">
            <a:xfrm>
              <a:off x="633" y="445"/>
              <a:ext cx="700" cy="701"/>
            </a:xfrm>
            <a:prstGeom prst="ellipse">
              <a:avLst/>
            </a:prstGeom>
            <a:blipFill dpi="0" rotWithShape="1">
              <a:blip r:embed="rId5">
                <a:lum contrast="6000"/>
              </a:blip>
              <a:srcRect/>
              <a:stretch>
                <a:fillRect/>
              </a:stretch>
            </a:blipFill>
            <a:ln>
              <a:noFill/>
            </a:ln>
            <a:extLst>
              <a:ext uri="{91240B29-F687-4F45-9708-019B960494DF}">
                <a14:hiddenLine xmlns:a14="http://schemas.microsoft.com/office/drawing/2010/main" w="9525">
                  <a:solidFill>
                    <a:srgbClr val="83725B"/>
                  </a:solidFill>
                  <a:round/>
                  <a:headEnd/>
                  <a:tailEnd/>
                </a14:hiddenLine>
              </a:ext>
            </a:extLst>
          </p:spPr>
          <p:txBody>
            <a:bodyPr/>
            <a:lstStyle/>
            <a:p>
              <a:endParaRPr lang="en-US"/>
            </a:p>
          </p:txBody>
        </p:sp>
        <p:sp>
          <p:nvSpPr>
            <p:cNvPr id="26" name="Oval 119"/>
            <p:cNvSpPr>
              <a:spLocks noChangeArrowheads="1"/>
            </p:cNvSpPr>
            <p:nvPr userDrawn="1"/>
          </p:nvSpPr>
          <p:spPr bwMode="auto">
            <a:xfrm>
              <a:off x="637" y="391"/>
              <a:ext cx="770"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 name="Oval 120"/>
            <p:cNvSpPr>
              <a:spLocks noChangeArrowheads="1"/>
            </p:cNvSpPr>
            <p:nvPr userDrawn="1"/>
          </p:nvSpPr>
          <p:spPr bwMode="auto">
            <a:xfrm>
              <a:off x="544" y="438"/>
              <a:ext cx="770" cy="762"/>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 name="Oval 121"/>
            <p:cNvSpPr>
              <a:spLocks noChangeArrowheads="1"/>
            </p:cNvSpPr>
            <p:nvPr userDrawn="1"/>
          </p:nvSpPr>
          <p:spPr bwMode="auto">
            <a:xfrm>
              <a:off x="637" y="438"/>
              <a:ext cx="763" cy="762"/>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 name="Oval 122"/>
            <p:cNvSpPr>
              <a:spLocks noChangeArrowheads="1"/>
            </p:cNvSpPr>
            <p:nvPr userDrawn="1"/>
          </p:nvSpPr>
          <p:spPr bwMode="auto">
            <a:xfrm>
              <a:off x="264" y="2002"/>
              <a:ext cx="1213" cy="1205"/>
            </a:xfrm>
            <a:prstGeom prst="ellipse">
              <a:avLst/>
            </a:prstGeom>
            <a:solidFill>
              <a:srgbClr val="83725B"/>
            </a:solidFill>
            <a:ln w="9525">
              <a:solidFill>
                <a:srgbClr val="83725B"/>
              </a:solidFill>
              <a:miter lim="800000"/>
              <a:headEnd/>
              <a:tailEnd/>
            </a:ln>
          </p:spPr>
          <p:txBody>
            <a:bodyPr/>
            <a:lstStyle/>
            <a:p>
              <a:endParaRPr lang="en-US"/>
            </a:p>
          </p:txBody>
        </p:sp>
        <p:sp>
          <p:nvSpPr>
            <p:cNvPr id="30" name="Oval 123"/>
            <p:cNvSpPr>
              <a:spLocks noChangeArrowheads="1"/>
            </p:cNvSpPr>
            <p:nvPr userDrawn="1"/>
          </p:nvSpPr>
          <p:spPr bwMode="auto">
            <a:xfrm>
              <a:off x="303" y="2033"/>
              <a:ext cx="1135" cy="1143"/>
            </a:xfrm>
            <a:prstGeom prst="ellipse">
              <a:avLst/>
            </a:prstGeom>
            <a:solidFill>
              <a:srgbClr val="83725B"/>
            </a:solidFill>
            <a:ln w="9525">
              <a:solidFill>
                <a:srgbClr val="83725B"/>
              </a:solidFill>
              <a:miter lim="800000"/>
              <a:headEnd/>
              <a:tailEnd/>
            </a:ln>
          </p:spPr>
          <p:txBody>
            <a:bodyPr/>
            <a:lstStyle/>
            <a:p>
              <a:endParaRPr lang="en-US"/>
            </a:p>
          </p:txBody>
        </p:sp>
        <p:sp>
          <p:nvSpPr>
            <p:cNvPr id="31" name="Oval 124"/>
            <p:cNvSpPr>
              <a:spLocks noChangeArrowheads="1"/>
            </p:cNvSpPr>
            <p:nvPr userDrawn="1"/>
          </p:nvSpPr>
          <p:spPr bwMode="auto">
            <a:xfrm>
              <a:off x="248" y="1963"/>
              <a:ext cx="1245" cy="124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 name="Oval 125"/>
            <p:cNvSpPr>
              <a:spLocks noChangeArrowheads="1"/>
            </p:cNvSpPr>
            <p:nvPr userDrawn="1"/>
          </p:nvSpPr>
          <p:spPr bwMode="auto">
            <a:xfrm>
              <a:off x="209" y="1963"/>
              <a:ext cx="1237" cy="124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 name="Oval 126"/>
            <p:cNvSpPr>
              <a:spLocks noChangeArrowheads="1"/>
            </p:cNvSpPr>
            <p:nvPr userDrawn="1"/>
          </p:nvSpPr>
          <p:spPr bwMode="auto">
            <a:xfrm>
              <a:off x="271" y="1986"/>
              <a:ext cx="1245"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127"/>
            <p:cNvSpPr>
              <a:spLocks noChangeArrowheads="1"/>
            </p:cNvSpPr>
            <p:nvPr userDrawn="1"/>
          </p:nvSpPr>
          <p:spPr bwMode="auto">
            <a:xfrm>
              <a:off x="232" y="1947"/>
              <a:ext cx="1245"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 name="Oval 128" descr="new smal workers"/>
            <p:cNvSpPr>
              <a:spLocks noChangeArrowheads="1"/>
            </p:cNvSpPr>
            <p:nvPr userDrawn="1"/>
          </p:nvSpPr>
          <p:spPr bwMode="auto">
            <a:xfrm>
              <a:off x="304" y="2033"/>
              <a:ext cx="1135" cy="1143"/>
            </a:xfrm>
            <a:prstGeom prst="ellipse">
              <a:avLst/>
            </a:prstGeom>
            <a:blipFill dpi="0" rotWithShape="1">
              <a:blip r:embed="rId6">
                <a:lum contrast="12000"/>
              </a:blip>
              <a:srcRect/>
              <a:stretch>
                <a:fillRect/>
              </a:stretch>
            </a:blipFill>
            <a:ln>
              <a:noFill/>
            </a:ln>
            <a:extLst>
              <a:ext uri="{91240B29-F687-4F45-9708-019B960494DF}">
                <a14:hiddenLine xmlns:a14="http://schemas.microsoft.com/office/drawing/2010/main" w="0">
                  <a:solidFill>
                    <a:srgbClr val="83725B"/>
                  </a:solidFill>
                  <a:round/>
                  <a:headEnd/>
                  <a:tailEnd/>
                </a14:hiddenLine>
              </a:ext>
            </a:extLst>
          </p:spPr>
          <p:txBody>
            <a:bodyPr/>
            <a:lstStyle/>
            <a:p>
              <a:endParaRPr lang="en-US"/>
            </a:p>
          </p:txBody>
        </p:sp>
        <p:sp>
          <p:nvSpPr>
            <p:cNvPr id="36" name="Oval 129"/>
            <p:cNvSpPr>
              <a:spLocks noChangeArrowheads="1"/>
            </p:cNvSpPr>
            <p:nvPr userDrawn="1"/>
          </p:nvSpPr>
          <p:spPr bwMode="auto">
            <a:xfrm>
              <a:off x="162" y="2017"/>
              <a:ext cx="1238"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130"/>
            <p:cNvSpPr>
              <a:spLocks noChangeArrowheads="1"/>
            </p:cNvSpPr>
            <p:nvPr userDrawn="1"/>
          </p:nvSpPr>
          <p:spPr bwMode="auto">
            <a:xfrm>
              <a:off x="310" y="1947"/>
              <a:ext cx="1245"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 name="Oval 131"/>
            <p:cNvSpPr>
              <a:spLocks noChangeArrowheads="1"/>
            </p:cNvSpPr>
            <p:nvPr userDrawn="1"/>
          </p:nvSpPr>
          <p:spPr bwMode="auto">
            <a:xfrm>
              <a:off x="303" y="2017"/>
              <a:ext cx="1244"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 name="Oval 132"/>
            <p:cNvSpPr>
              <a:spLocks noChangeArrowheads="1"/>
            </p:cNvSpPr>
            <p:nvPr userDrawn="1"/>
          </p:nvSpPr>
          <p:spPr bwMode="auto">
            <a:xfrm>
              <a:off x="614" y="2990"/>
              <a:ext cx="1003" cy="1011"/>
            </a:xfrm>
            <a:prstGeom prst="ellipse">
              <a:avLst/>
            </a:prstGeom>
            <a:solidFill>
              <a:srgbClr val="83725B"/>
            </a:solidFill>
            <a:ln w="9525">
              <a:solidFill>
                <a:srgbClr val="83725B"/>
              </a:solidFill>
              <a:miter lim="800000"/>
              <a:headEnd/>
              <a:tailEnd/>
            </a:ln>
          </p:spPr>
          <p:txBody>
            <a:bodyPr/>
            <a:lstStyle/>
            <a:p>
              <a:endParaRPr lang="en-US"/>
            </a:p>
          </p:txBody>
        </p:sp>
        <p:sp>
          <p:nvSpPr>
            <p:cNvPr id="40" name="Oval 133"/>
            <p:cNvSpPr>
              <a:spLocks noChangeArrowheads="1"/>
            </p:cNvSpPr>
            <p:nvPr userDrawn="1"/>
          </p:nvSpPr>
          <p:spPr bwMode="auto">
            <a:xfrm>
              <a:off x="645" y="3021"/>
              <a:ext cx="941" cy="949"/>
            </a:xfrm>
            <a:prstGeom prst="ellipse">
              <a:avLst/>
            </a:prstGeom>
            <a:solidFill>
              <a:srgbClr val="83725B"/>
            </a:solidFill>
            <a:ln w="9525">
              <a:solidFill>
                <a:srgbClr val="83725B"/>
              </a:solidFill>
              <a:miter lim="800000"/>
              <a:headEnd/>
              <a:tailEnd/>
            </a:ln>
          </p:spPr>
          <p:txBody>
            <a:bodyPr/>
            <a:lstStyle/>
            <a:p>
              <a:endParaRPr lang="en-US"/>
            </a:p>
          </p:txBody>
        </p:sp>
        <p:sp>
          <p:nvSpPr>
            <p:cNvPr id="41" name="Oval 134"/>
            <p:cNvSpPr>
              <a:spLocks noChangeArrowheads="1"/>
            </p:cNvSpPr>
            <p:nvPr userDrawn="1"/>
          </p:nvSpPr>
          <p:spPr bwMode="auto">
            <a:xfrm>
              <a:off x="598" y="2959"/>
              <a:ext cx="1035" cy="103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Oval 135"/>
            <p:cNvSpPr>
              <a:spLocks noChangeArrowheads="1"/>
            </p:cNvSpPr>
            <p:nvPr userDrawn="1"/>
          </p:nvSpPr>
          <p:spPr bwMode="auto">
            <a:xfrm>
              <a:off x="567" y="2959"/>
              <a:ext cx="1027" cy="103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 name="Oval 136"/>
            <p:cNvSpPr>
              <a:spLocks noChangeArrowheads="1"/>
            </p:cNvSpPr>
            <p:nvPr userDrawn="1"/>
          </p:nvSpPr>
          <p:spPr bwMode="auto">
            <a:xfrm>
              <a:off x="622" y="2982"/>
              <a:ext cx="1027"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Oval 137"/>
            <p:cNvSpPr>
              <a:spLocks noChangeArrowheads="1"/>
            </p:cNvSpPr>
            <p:nvPr userDrawn="1"/>
          </p:nvSpPr>
          <p:spPr bwMode="auto">
            <a:xfrm>
              <a:off x="583" y="2951"/>
              <a:ext cx="1034"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 name="Oval 138" descr="boom"/>
            <p:cNvSpPr>
              <a:spLocks noChangeArrowheads="1"/>
            </p:cNvSpPr>
            <p:nvPr userDrawn="1"/>
          </p:nvSpPr>
          <p:spPr bwMode="auto">
            <a:xfrm>
              <a:off x="638" y="3018"/>
              <a:ext cx="949" cy="957"/>
            </a:xfrm>
            <a:prstGeom prst="ellipse">
              <a:avLst/>
            </a:prstGeom>
            <a:blipFill dpi="0" rotWithShape="1">
              <a:blip r:embed="rId7">
                <a:lum contrast="6000"/>
              </a:blip>
              <a:srcRect/>
              <a:stretch>
                <a:fillRect/>
              </a:stretch>
            </a:blipFill>
            <a:ln>
              <a:noFill/>
            </a:ln>
            <a:extLst>
              <a:ext uri="{91240B29-F687-4F45-9708-019B960494DF}">
                <a14:hiddenLine xmlns:a14="http://schemas.microsoft.com/office/drawing/2010/main" w="9525">
                  <a:solidFill>
                    <a:srgbClr val="83725B"/>
                  </a:solidFill>
                  <a:miter lim="800000"/>
                  <a:headEnd/>
                  <a:tailEnd/>
                </a14:hiddenLine>
              </a:ext>
            </a:extLst>
          </p:spPr>
          <p:txBody>
            <a:bodyPr/>
            <a:lstStyle/>
            <a:p>
              <a:endParaRPr lang="en-US"/>
            </a:p>
          </p:txBody>
        </p:sp>
        <p:sp>
          <p:nvSpPr>
            <p:cNvPr id="46" name="Oval 139"/>
            <p:cNvSpPr>
              <a:spLocks noChangeArrowheads="1"/>
            </p:cNvSpPr>
            <p:nvPr userDrawn="1"/>
          </p:nvSpPr>
          <p:spPr bwMode="auto">
            <a:xfrm>
              <a:off x="528" y="3005"/>
              <a:ext cx="1027"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 name="Oval 140"/>
            <p:cNvSpPr>
              <a:spLocks noChangeArrowheads="1"/>
            </p:cNvSpPr>
            <p:nvPr userDrawn="1"/>
          </p:nvSpPr>
          <p:spPr bwMode="auto">
            <a:xfrm>
              <a:off x="645" y="3005"/>
              <a:ext cx="1035"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Oval 141"/>
            <p:cNvSpPr>
              <a:spLocks noChangeArrowheads="1"/>
            </p:cNvSpPr>
            <p:nvPr userDrawn="1"/>
          </p:nvSpPr>
          <p:spPr bwMode="auto">
            <a:xfrm>
              <a:off x="653" y="2951"/>
              <a:ext cx="1027"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75" name="Rectangle 3"/>
          <p:cNvSpPr>
            <a:spLocks noGrp="1" noChangeArrowheads="1"/>
          </p:cNvSpPr>
          <p:nvPr>
            <p:ph type="ctrTitle"/>
          </p:nvPr>
        </p:nvSpPr>
        <p:spPr>
          <a:xfrm>
            <a:off x="3059113" y="3271838"/>
            <a:ext cx="5545137" cy="676275"/>
          </a:xfrm>
        </p:spPr>
        <p:txBody>
          <a:bodyPr anchor="b"/>
          <a:lstStyle>
            <a:lvl1pPr>
              <a:defRPr>
                <a:solidFill>
                  <a:srgbClr val="003896"/>
                </a:solidFill>
              </a:defRPr>
            </a:lvl1pPr>
          </a:lstStyle>
          <a:p>
            <a:pPr lvl="0"/>
            <a:r>
              <a:rPr lang="en-ZA" noProof="0" smtClean="0"/>
              <a:t>Click to edit Master title style</a:t>
            </a:r>
          </a:p>
        </p:txBody>
      </p:sp>
      <p:sp>
        <p:nvSpPr>
          <p:cNvPr id="3076" name="Rectangle 4"/>
          <p:cNvSpPr>
            <a:spLocks noGrp="1" noChangeArrowheads="1"/>
          </p:cNvSpPr>
          <p:nvPr>
            <p:ph type="subTitle" idx="1"/>
          </p:nvPr>
        </p:nvSpPr>
        <p:spPr>
          <a:xfrm>
            <a:off x="3059113" y="4092575"/>
            <a:ext cx="5545137" cy="2220913"/>
          </a:xfrm>
        </p:spPr>
        <p:txBody>
          <a:bodyPr/>
          <a:lstStyle>
            <a:lvl1pPr marL="0" indent="0">
              <a:buFontTx/>
              <a:buNone/>
              <a:defRPr sz="1800">
                <a:solidFill>
                  <a:srgbClr val="83725B"/>
                </a:solidFill>
              </a:defRPr>
            </a:lvl1pPr>
          </a:lstStyle>
          <a:p>
            <a:pPr lvl="0"/>
            <a:r>
              <a:rPr lang="en-ZA" noProof="0" smtClean="0"/>
              <a:t>Click to edit Master subtitle style</a:t>
            </a:r>
          </a:p>
        </p:txBody>
      </p:sp>
    </p:spTree>
    <p:extLst>
      <p:ext uri="{BB962C8B-B14F-4D97-AF65-F5344CB8AC3E}">
        <p14:creationId xmlns:p14="http://schemas.microsoft.com/office/powerpoint/2010/main" val="502372311"/>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lvl1pPr>
              <a:defRPr/>
            </a:lvl1pPr>
          </a:lstStyle>
          <a:p>
            <a:pPr>
              <a:defRPr/>
            </a:pPr>
            <a:endParaRPr lang="en-ZA"/>
          </a:p>
        </p:txBody>
      </p:sp>
      <p:sp>
        <p:nvSpPr>
          <p:cNvPr id="5" name="Footer Placeholder 4"/>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6" name="Slide Number Placeholder 5"/>
          <p:cNvSpPr>
            <a:spLocks noGrp="1"/>
          </p:cNvSpPr>
          <p:nvPr>
            <p:ph type="sldNum" sz="quarter" idx="12"/>
          </p:nvPr>
        </p:nvSpPr>
        <p:spPr/>
        <p:txBody>
          <a:bodyPr/>
          <a:lstStyle>
            <a:lvl1pPr>
              <a:defRPr/>
            </a:lvl1pPr>
          </a:lstStyle>
          <a:p>
            <a:pPr>
              <a:defRPr/>
            </a:pPr>
            <a:fld id="{441B9940-5D82-49BC-987C-12B1BD6B07ED}" type="slidenum">
              <a:rPr lang="en-ZA"/>
              <a:pPr>
                <a:defRPr/>
              </a:pPr>
              <a:t>‹#›</a:t>
            </a:fld>
            <a:endParaRPr lang="en-ZA"/>
          </a:p>
        </p:txBody>
      </p:sp>
    </p:spTree>
    <p:extLst>
      <p:ext uri="{BB962C8B-B14F-4D97-AF65-F5344CB8AC3E}">
        <p14:creationId xmlns:p14="http://schemas.microsoft.com/office/powerpoint/2010/main" val="3678488274"/>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1475" y="166688"/>
            <a:ext cx="2093913" cy="6315075"/>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436563" y="166688"/>
            <a:ext cx="6132512" cy="63150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lvl1pPr>
              <a:defRPr/>
            </a:lvl1pPr>
          </a:lstStyle>
          <a:p>
            <a:pPr>
              <a:defRPr/>
            </a:pPr>
            <a:endParaRPr lang="en-ZA"/>
          </a:p>
        </p:txBody>
      </p:sp>
      <p:sp>
        <p:nvSpPr>
          <p:cNvPr id="5" name="Footer Placeholder 4"/>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6" name="Slide Number Placeholder 5"/>
          <p:cNvSpPr>
            <a:spLocks noGrp="1"/>
          </p:cNvSpPr>
          <p:nvPr>
            <p:ph type="sldNum" sz="quarter" idx="12"/>
          </p:nvPr>
        </p:nvSpPr>
        <p:spPr/>
        <p:txBody>
          <a:bodyPr/>
          <a:lstStyle>
            <a:lvl1pPr>
              <a:defRPr/>
            </a:lvl1pPr>
          </a:lstStyle>
          <a:p>
            <a:pPr>
              <a:defRPr/>
            </a:pPr>
            <a:fld id="{436FE45D-D01E-49EB-B67F-1A5EF99A2840}" type="slidenum">
              <a:rPr lang="en-ZA"/>
              <a:pPr>
                <a:defRPr/>
              </a:pPr>
              <a:t>‹#›</a:t>
            </a:fld>
            <a:endParaRPr lang="en-ZA"/>
          </a:p>
        </p:txBody>
      </p:sp>
    </p:spTree>
    <p:extLst>
      <p:ext uri="{BB962C8B-B14F-4D97-AF65-F5344CB8AC3E}">
        <p14:creationId xmlns:p14="http://schemas.microsoft.com/office/powerpoint/2010/main" val="4215083531"/>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36563" y="166688"/>
            <a:ext cx="8378825" cy="63150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3" name="Date Placeholder 2"/>
          <p:cNvSpPr>
            <a:spLocks noGrp="1"/>
          </p:cNvSpPr>
          <p:nvPr>
            <p:ph type="dt" sz="half" idx="10"/>
          </p:nvPr>
        </p:nvSpPr>
        <p:spPr/>
        <p:txBody>
          <a:bodyPr/>
          <a:lstStyle>
            <a:lvl1pPr>
              <a:defRPr/>
            </a:lvl1pPr>
          </a:lstStyle>
          <a:p>
            <a:pPr>
              <a:defRPr/>
            </a:pPr>
            <a:endParaRPr lang="en-ZA"/>
          </a:p>
        </p:txBody>
      </p:sp>
      <p:sp>
        <p:nvSpPr>
          <p:cNvPr id="4" name="Slide Number Placeholder 4"/>
          <p:cNvSpPr>
            <a:spLocks noGrp="1"/>
          </p:cNvSpPr>
          <p:nvPr>
            <p:ph type="sldNum" sz="quarter" idx="11"/>
          </p:nvPr>
        </p:nvSpPr>
        <p:spPr>
          <a:xfrm>
            <a:off x="3851275" y="6453188"/>
            <a:ext cx="1008063" cy="268287"/>
          </a:xfrm>
        </p:spPr>
        <p:txBody>
          <a:bodyPr/>
          <a:lstStyle>
            <a:lvl1pPr>
              <a:defRPr/>
            </a:lvl1pPr>
          </a:lstStyle>
          <a:p>
            <a:pPr>
              <a:defRPr/>
            </a:pPr>
            <a:fld id="{005DAF45-5086-4752-A1C4-A4BDC64B86CC}" type="slidenum">
              <a:rPr lang="en-ZA"/>
              <a:pPr>
                <a:defRPr/>
              </a:pPr>
              <a:t>‹#›</a:t>
            </a:fld>
            <a:endParaRPr lang="en-ZA"/>
          </a:p>
        </p:txBody>
      </p:sp>
    </p:spTree>
    <p:extLst>
      <p:ext uri="{BB962C8B-B14F-4D97-AF65-F5344CB8AC3E}">
        <p14:creationId xmlns:p14="http://schemas.microsoft.com/office/powerpoint/2010/main" val="406631953"/>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lvl1pPr>
              <a:defRPr/>
            </a:lvl1pPr>
          </a:lstStyle>
          <a:p>
            <a:pPr>
              <a:defRPr/>
            </a:pPr>
            <a:endParaRPr lang="en-ZA"/>
          </a:p>
        </p:txBody>
      </p:sp>
      <p:sp>
        <p:nvSpPr>
          <p:cNvPr id="5" name="Footer Placeholder 4"/>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6" name="Slide Number Placeholder 5"/>
          <p:cNvSpPr>
            <a:spLocks noGrp="1"/>
          </p:cNvSpPr>
          <p:nvPr>
            <p:ph type="sldNum" sz="quarter" idx="12"/>
          </p:nvPr>
        </p:nvSpPr>
        <p:spPr/>
        <p:txBody>
          <a:bodyPr/>
          <a:lstStyle>
            <a:lvl1pPr>
              <a:defRPr/>
            </a:lvl1pPr>
          </a:lstStyle>
          <a:p>
            <a:pPr>
              <a:defRPr/>
            </a:pPr>
            <a:fld id="{953B4F7E-8E4C-4059-942D-FFE3C7225E22}" type="slidenum">
              <a:rPr lang="en-ZA"/>
              <a:pPr>
                <a:defRPr/>
              </a:pPr>
              <a:t>‹#›</a:t>
            </a:fld>
            <a:endParaRPr lang="en-ZA"/>
          </a:p>
        </p:txBody>
      </p:sp>
    </p:spTree>
    <p:extLst>
      <p:ext uri="{BB962C8B-B14F-4D97-AF65-F5344CB8AC3E}">
        <p14:creationId xmlns:p14="http://schemas.microsoft.com/office/powerpoint/2010/main" val="1856194969"/>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Z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ZA"/>
          </a:p>
        </p:txBody>
      </p:sp>
      <p:sp>
        <p:nvSpPr>
          <p:cNvPr id="5" name="Footer Placeholder 4"/>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6" name="Slide Number Placeholder 5"/>
          <p:cNvSpPr>
            <a:spLocks noGrp="1"/>
          </p:cNvSpPr>
          <p:nvPr>
            <p:ph type="sldNum" sz="quarter" idx="12"/>
          </p:nvPr>
        </p:nvSpPr>
        <p:spPr/>
        <p:txBody>
          <a:bodyPr/>
          <a:lstStyle>
            <a:lvl1pPr>
              <a:defRPr/>
            </a:lvl1pPr>
          </a:lstStyle>
          <a:p>
            <a:pPr>
              <a:defRPr/>
            </a:pPr>
            <a:fld id="{F04A551F-2DCF-4BF5-8B66-1798F070C6AC}" type="slidenum">
              <a:rPr lang="en-ZA"/>
              <a:pPr>
                <a:defRPr/>
              </a:pPr>
              <a:t>‹#›</a:t>
            </a:fld>
            <a:endParaRPr lang="en-ZA"/>
          </a:p>
        </p:txBody>
      </p:sp>
    </p:spTree>
    <p:extLst>
      <p:ext uri="{BB962C8B-B14F-4D97-AF65-F5344CB8AC3E}">
        <p14:creationId xmlns:p14="http://schemas.microsoft.com/office/powerpoint/2010/main" val="3448398257"/>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436563" y="1436688"/>
            <a:ext cx="4113212"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4702175" y="1436688"/>
            <a:ext cx="41132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sz="half" idx="10"/>
          </p:nvPr>
        </p:nvSpPr>
        <p:spPr/>
        <p:txBody>
          <a:bodyPr/>
          <a:lstStyle>
            <a:lvl1pPr>
              <a:defRPr/>
            </a:lvl1pPr>
          </a:lstStyle>
          <a:p>
            <a:pPr>
              <a:defRPr/>
            </a:pPr>
            <a:endParaRPr lang="en-ZA"/>
          </a:p>
        </p:txBody>
      </p:sp>
      <p:sp>
        <p:nvSpPr>
          <p:cNvPr id="6" name="Footer Placeholder 5"/>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7" name="Slide Number Placeholder 6"/>
          <p:cNvSpPr>
            <a:spLocks noGrp="1"/>
          </p:cNvSpPr>
          <p:nvPr>
            <p:ph type="sldNum" sz="quarter" idx="12"/>
          </p:nvPr>
        </p:nvSpPr>
        <p:spPr/>
        <p:txBody>
          <a:bodyPr/>
          <a:lstStyle>
            <a:lvl1pPr>
              <a:defRPr/>
            </a:lvl1pPr>
          </a:lstStyle>
          <a:p>
            <a:pPr>
              <a:defRPr/>
            </a:pPr>
            <a:fld id="{4739E66C-BE31-4DBB-A549-7E092C431ECC}" type="slidenum">
              <a:rPr lang="en-ZA"/>
              <a:pPr>
                <a:defRPr/>
              </a:pPr>
              <a:t>‹#›</a:t>
            </a:fld>
            <a:endParaRPr lang="en-ZA"/>
          </a:p>
        </p:txBody>
      </p:sp>
    </p:spTree>
    <p:extLst>
      <p:ext uri="{BB962C8B-B14F-4D97-AF65-F5344CB8AC3E}">
        <p14:creationId xmlns:p14="http://schemas.microsoft.com/office/powerpoint/2010/main" val="2507896234"/>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Z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sz="half" idx="10"/>
          </p:nvPr>
        </p:nvSpPr>
        <p:spPr/>
        <p:txBody>
          <a:bodyPr/>
          <a:lstStyle>
            <a:lvl1pPr>
              <a:defRPr/>
            </a:lvl1pPr>
          </a:lstStyle>
          <a:p>
            <a:pPr>
              <a:defRPr/>
            </a:pPr>
            <a:endParaRPr lang="en-ZA"/>
          </a:p>
        </p:txBody>
      </p:sp>
      <p:sp>
        <p:nvSpPr>
          <p:cNvPr id="8" name="Footer Placeholder 7"/>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9" name="Slide Number Placeholder 8"/>
          <p:cNvSpPr>
            <a:spLocks noGrp="1"/>
          </p:cNvSpPr>
          <p:nvPr>
            <p:ph type="sldNum" sz="quarter" idx="12"/>
          </p:nvPr>
        </p:nvSpPr>
        <p:spPr/>
        <p:txBody>
          <a:bodyPr/>
          <a:lstStyle>
            <a:lvl1pPr>
              <a:defRPr/>
            </a:lvl1pPr>
          </a:lstStyle>
          <a:p>
            <a:pPr>
              <a:defRPr/>
            </a:pPr>
            <a:fld id="{946278EE-1646-42B0-8CE1-285E1D12BDA7}" type="slidenum">
              <a:rPr lang="en-ZA"/>
              <a:pPr>
                <a:defRPr/>
              </a:pPr>
              <a:t>‹#›</a:t>
            </a:fld>
            <a:endParaRPr lang="en-ZA"/>
          </a:p>
        </p:txBody>
      </p:sp>
    </p:spTree>
    <p:extLst>
      <p:ext uri="{BB962C8B-B14F-4D97-AF65-F5344CB8AC3E}">
        <p14:creationId xmlns:p14="http://schemas.microsoft.com/office/powerpoint/2010/main" val="282511020"/>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sz="half" idx="10"/>
          </p:nvPr>
        </p:nvSpPr>
        <p:spPr/>
        <p:txBody>
          <a:bodyPr/>
          <a:lstStyle>
            <a:lvl1pPr>
              <a:defRPr/>
            </a:lvl1pPr>
          </a:lstStyle>
          <a:p>
            <a:pPr>
              <a:defRPr/>
            </a:pPr>
            <a:endParaRPr lang="en-ZA"/>
          </a:p>
        </p:txBody>
      </p:sp>
      <p:sp>
        <p:nvSpPr>
          <p:cNvPr id="4" name="Footer Placeholder 3"/>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5" name="Slide Number Placeholder 4"/>
          <p:cNvSpPr>
            <a:spLocks noGrp="1"/>
          </p:cNvSpPr>
          <p:nvPr>
            <p:ph type="sldNum" sz="quarter" idx="12"/>
          </p:nvPr>
        </p:nvSpPr>
        <p:spPr/>
        <p:txBody>
          <a:bodyPr/>
          <a:lstStyle>
            <a:lvl1pPr>
              <a:defRPr/>
            </a:lvl1pPr>
          </a:lstStyle>
          <a:p>
            <a:pPr>
              <a:defRPr/>
            </a:pPr>
            <a:fld id="{CA1E8AA2-B0F5-4B59-80DA-141D351634CA}" type="slidenum">
              <a:rPr lang="en-ZA"/>
              <a:pPr>
                <a:defRPr/>
              </a:pPr>
              <a:t>‹#›</a:t>
            </a:fld>
            <a:endParaRPr lang="en-ZA"/>
          </a:p>
        </p:txBody>
      </p:sp>
    </p:spTree>
    <p:extLst>
      <p:ext uri="{BB962C8B-B14F-4D97-AF65-F5344CB8AC3E}">
        <p14:creationId xmlns:p14="http://schemas.microsoft.com/office/powerpoint/2010/main" val="3523420454"/>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ZA"/>
          </a:p>
        </p:txBody>
      </p:sp>
      <p:sp>
        <p:nvSpPr>
          <p:cNvPr id="3" name="Footer Placeholder 2"/>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4" name="Slide Number Placeholder 3"/>
          <p:cNvSpPr>
            <a:spLocks noGrp="1"/>
          </p:cNvSpPr>
          <p:nvPr>
            <p:ph type="sldNum" sz="quarter" idx="12"/>
          </p:nvPr>
        </p:nvSpPr>
        <p:spPr/>
        <p:txBody>
          <a:bodyPr/>
          <a:lstStyle>
            <a:lvl1pPr>
              <a:defRPr/>
            </a:lvl1pPr>
          </a:lstStyle>
          <a:p>
            <a:pPr>
              <a:defRPr/>
            </a:pPr>
            <a:fld id="{4B8E237F-5E44-4CAE-B0CC-FAF06BC1062E}" type="slidenum">
              <a:rPr lang="en-ZA"/>
              <a:pPr>
                <a:defRPr/>
              </a:pPr>
              <a:t>‹#›</a:t>
            </a:fld>
            <a:endParaRPr lang="en-ZA"/>
          </a:p>
        </p:txBody>
      </p:sp>
    </p:spTree>
    <p:extLst>
      <p:ext uri="{BB962C8B-B14F-4D97-AF65-F5344CB8AC3E}">
        <p14:creationId xmlns:p14="http://schemas.microsoft.com/office/powerpoint/2010/main" val="1262542848"/>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Z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ZA"/>
          </a:p>
        </p:txBody>
      </p:sp>
      <p:sp>
        <p:nvSpPr>
          <p:cNvPr id="6" name="Footer Placeholder 5"/>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7" name="Slide Number Placeholder 6"/>
          <p:cNvSpPr>
            <a:spLocks noGrp="1"/>
          </p:cNvSpPr>
          <p:nvPr>
            <p:ph type="sldNum" sz="quarter" idx="12"/>
          </p:nvPr>
        </p:nvSpPr>
        <p:spPr/>
        <p:txBody>
          <a:bodyPr/>
          <a:lstStyle>
            <a:lvl1pPr>
              <a:defRPr/>
            </a:lvl1pPr>
          </a:lstStyle>
          <a:p>
            <a:pPr>
              <a:defRPr/>
            </a:pPr>
            <a:fld id="{519048B3-C306-4F58-81B4-0E0454C0F137}" type="slidenum">
              <a:rPr lang="en-ZA"/>
              <a:pPr>
                <a:defRPr/>
              </a:pPr>
              <a:t>‹#›</a:t>
            </a:fld>
            <a:endParaRPr lang="en-ZA"/>
          </a:p>
        </p:txBody>
      </p:sp>
    </p:spTree>
    <p:extLst>
      <p:ext uri="{BB962C8B-B14F-4D97-AF65-F5344CB8AC3E}">
        <p14:creationId xmlns:p14="http://schemas.microsoft.com/office/powerpoint/2010/main" val="1945489431"/>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Z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ZA"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ZA"/>
          </a:p>
        </p:txBody>
      </p:sp>
      <p:sp>
        <p:nvSpPr>
          <p:cNvPr id="6" name="Footer Placeholder 5"/>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7" name="Slide Number Placeholder 6"/>
          <p:cNvSpPr>
            <a:spLocks noGrp="1"/>
          </p:cNvSpPr>
          <p:nvPr>
            <p:ph type="sldNum" sz="quarter" idx="12"/>
          </p:nvPr>
        </p:nvSpPr>
        <p:spPr/>
        <p:txBody>
          <a:bodyPr/>
          <a:lstStyle>
            <a:lvl1pPr>
              <a:defRPr/>
            </a:lvl1pPr>
          </a:lstStyle>
          <a:p>
            <a:pPr>
              <a:defRPr/>
            </a:pPr>
            <a:fld id="{EC12745B-18EB-4E88-914E-6E8052CA81CF}" type="slidenum">
              <a:rPr lang="en-ZA"/>
              <a:pPr>
                <a:defRPr/>
              </a:pPr>
              <a:t>‹#›</a:t>
            </a:fld>
            <a:endParaRPr lang="en-ZA"/>
          </a:p>
        </p:txBody>
      </p:sp>
    </p:spTree>
    <p:extLst>
      <p:ext uri="{BB962C8B-B14F-4D97-AF65-F5344CB8AC3E}">
        <p14:creationId xmlns:p14="http://schemas.microsoft.com/office/powerpoint/2010/main" val="2460075499"/>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43" descr="logo small"/>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62863" y="341313"/>
            <a:ext cx="1173162"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7" descr="topsolid"/>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7591425"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2"/>
          <p:cNvSpPr>
            <a:spLocks noGrp="1" noChangeArrowheads="1"/>
          </p:cNvSpPr>
          <p:nvPr>
            <p:ph type="title"/>
          </p:nvPr>
        </p:nvSpPr>
        <p:spPr bwMode="auto">
          <a:xfrm>
            <a:off x="436563" y="166688"/>
            <a:ext cx="6519862"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ZA" smtClean="0"/>
              <a:t>Click to edit Master title style</a:t>
            </a:r>
          </a:p>
        </p:txBody>
      </p:sp>
      <p:sp>
        <p:nvSpPr>
          <p:cNvPr id="5125" name="Rectangle 3"/>
          <p:cNvSpPr>
            <a:spLocks noGrp="1" noChangeArrowheads="1"/>
          </p:cNvSpPr>
          <p:nvPr>
            <p:ph type="body" idx="1"/>
          </p:nvPr>
        </p:nvSpPr>
        <p:spPr bwMode="auto">
          <a:xfrm>
            <a:off x="436563" y="1436688"/>
            <a:ext cx="8378825" cy="504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ZA" smtClean="0"/>
              <a:t>Click to edit Master text styles</a:t>
            </a:r>
          </a:p>
          <a:p>
            <a:pPr lvl="1"/>
            <a:r>
              <a:rPr lang="en-ZA" smtClean="0"/>
              <a:t>Second level</a:t>
            </a:r>
          </a:p>
          <a:p>
            <a:pPr lvl="2"/>
            <a:r>
              <a:rPr lang="en-ZA" smtClean="0"/>
              <a:t>Third level</a:t>
            </a:r>
          </a:p>
          <a:p>
            <a:pPr lvl="3"/>
            <a:r>
              <a:rPr lang="en-ZA" smtClean="0"/>
              <a:t>Fourth level</a:t>
            </a:r>
          </a:p>
          <a:p>
            <a:pPr lvl="4"/>
            <a:r>
              <a:rPr lang="en-ZA" smtClean="0"/>
              <a:t>Fifth level</a:t>
            </a:r>
          </a:p>
        </p:txBody>
      </p:sp>
      <p:sp>
        <p:nvSpPr>
          <p:cNvPr id="1061" name="Rectangle 37"/>
          <p:cNvSpPr>
            <a:spLocks noGrp="1" noChangeArrowheads="1"/>
          </p:cNvSpPr>
          <p:nvPr>
            <p:ph type="dt" sz="half" idx="2"/>
          </p:nvPr>
        </p:nvSpPr>
        <p:spPr bwMode="auto">
          <a:xfrm>
            <a:off x="457200" y="6453188"/>
            <a:ext cx="1738313"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000">
                <a:solidFill>
                  <a:srgbClr val="83725B"/>
                </a:solidFill>
              </a:defRPr>
            </a:lvl1pPr>
          </a:lstStyle>
          <a:p>
            <a:pPr>
              <a:defRPr/>
            </a:pPr>
            <a:endParaRPr lang="en-ZA"/>
          </a:p>
        </p:txBody>
      </p:sp>
      <p:sp>
        <p:nvSpPr>
          <p:cNvPr id="1063" name="Rectangle 39"/>
          <p:cNvSpPr>
            <a:spLocks noGrp="1" noChangeArrowheads="1"/>
          </p:cNvSpPr>
          <p:nvPr>
            <p:ph type="sldNum" sz="quarter" idx="4"/>
          </p:nvPr>
        </p:nvSpPr>
        <p:spPr bwMode="auto">
          <a:xfrm>
            <a:off x="3924300" y="6453188"/>
            <a:ext cx="935038"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000">
                <a:solidFill>
                  <a:srgbClr val="83725B"/>
                </a:solidFill>
              </a:defRPr>
            </a:lvl1pPr>
          </a:lstStyle>
          <a:p>
            <a:pPr>
              <a:defRPr/>
            </a:pPr>
            <a:fld id="{3EF87FDB-C346-406C-B203-11B38EB74FA5}" type="slidenum">
              <a:rPr lang="en-ZA"/>
              <a:pPr>
                <a:defRPr/>
              </a:pPr>
              <a:t>‹#›</a:t>
            </a:fld>
            <a:endParaRPr lang="en-ZA"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transition spd="slow">
    <p:fade/>
  </p:transition>
  <p:timing>
    <p:tnLst>
      <p:par>
        <p:cTn id="1" dur="indefinite" restart="never" nodeType="tmRoot"/>
      </p:par>
    </p:tnLst>
  </p:timing>
  <p:hf hdr="0" ftr="0"/>
  <p:txStyles>
    <p:titleStyle>
      <a:lvl1pPr algn="l" rtl="0" eaLnBrk="0" fontAlgn="base" hangingPunct="0">
        <a:lnSpc>
          <a:spcPct val="85000"/>
        </a:lnSpc>
        <a:spcBef>
          <a:spcPct val="0"/>
        </a:spcBef>
        <a:spcAft>
          <a:spcPct val="0"/>
        </a:spcAft>
        <a:defRPr sz="2400">
          <a:solidFill>
            <a:schemeClr val="bg1"/>
          </a:solidFill>
          <a:latin typeface="+mj-lt"/>
          <a:ea typeface="+mj-ea"/>
          <a:cs typeface="+mj-cs"/>
        </a:defRPr>
      </a:lvl1pPr>
      <a:lvl2pPr algn="l" rtl="0" eaLnBrk="0" fontAlgn="base" hangingPunct="0">
        <a:lnSpc>
          <a:spcPct val="85000"/>
        </a:lnSpc>
        <a:spcBef>
          <a:spcPct val="0"/>
        </a:spcBef>
        <a:spcAft>
          <a:spcPct val="0"/>
        </a:spcAft>
        <a:defRPr sz="2400">
          <a:solidFill>
            <a:schemeClr val="bg1"/>
          </a:solidFill>
          <a:latin typeface="Arial" charset="0"/>
          <a:cs typeface="Arial" charset="0"/>
        </a:defRPr>
      </a:lvl2pPr>
      <a:lvl3pPr algn="l" rtl="0" eaLnBrk="0" fontAlgn="base" hangingPunct="0">
        <a:lnSpc>
          <a:spcPct val="85000"/>
        </a:lnSpc>
        <a:spcBef>
          <a:spcPct val="0"/>
        </a:spcBef>
        <a:spcAft>
          <a:spcPct val="0"/>
        </a:spcAft>
        <a:defRPr sz="2400">
          <a:solidFill>
            <a:schemeClr val="bg1"/>
          </a:solidFill>
          <a:latin typeface="Arial" charset="0"/>
          <a:cs typeface="Arial" charset="0"/>
        </a:defRPr>
      </a:lvl3pPr>
      <a:lvl4pPr algn="l" rtl="0" eaLnBrk="0" fontAlgn="base" hangingPunct="0">
        <a:lnSpc>
          <a:spcPct val="85000"/>
        </a:lnSpc>
        <a:spcBef>
          <a:spcPct val="0"/>
        </a:spcBef>
        <a:spcAft>
          <a:spcPct val="0"/>
        </a:spcAft>
        <a:defRPr sz="2400">
          <a:solidFill>
            <a:schemeClr val="bg1"/>
          </a:solidFill>
          <a:latin typeface="Arial" charset="0"/>
          <a:cs typeface="Arial" charset="0"/>
        </a:defRPr>
      </a:lvl4pPr>
      <a:lvl5pPr algn="l" rtl="0" eaLnBrk="0" fontAlgn="base" hangingPunct="0">
        <a:lnSpc>
          <a:spcPct val="85000"/>
        </a:lnSpc>
        <a:spcBef>
          <a:spcPct val="0"/>
        </a:spcBef>
        <a:spcAft>
          <a:spcPct val="0"/>
        </a:spcAft>
        <a:defRPr sz="2400">
          <a:solidFill>
            <a:schemeClr val="bg1"/>
          </a:solidFill>
          <a:latin typeface="Arial" charset="0"/>
          <a:cs typeface="Arial" charset="0"/>
        </a:defRPr>
      </a:lvl5pPr>
      <a:lvl6pPr marL="457200" algn="l" rtl="0" fontAlgn="base">
        <a:lnSpc>
          <a:spcPct val="85000"/>
        </a:lnSpc>
        <a:spcBef>
          <a:spcPct val="0"/>
        </a:spcBef>
        <a:spcAft>
          <a:spcPct val="0"/>
        </a:spcAft>
        <a:defRPr sz="2400">
          <a:solidFill>
            <a:schemeClr val="bg1"/>
          </a:solidFill>
          <a:latin typeface="Arial" charset="0"/>
          <a:cs typeface="Arial" charset="0"/>
        </a:defRPr>
      </a:lvl6pPr>
      <a:lvl7pPr marL="914400" algn="l" rtl="0" fontAlgn="base">
        <a:lnSpc>
          <a:spcPct val="85000"/>
        </a:lnSpc>
        <a:spcBef>
          <a:spcPct val="0"/>
        </a:spcBef>
        <a:spcAft>
          <a:spcPct val="0"/>
        </a:spcAft>
        <a:defRPr sz="2400">
          <a:solidFill>
            <a:schemeClr val="bg1"/>
          </a:solidFill>
          <a:latin typeface="Arial" charset="0"/>
          <a:cs typeface="Arial" charset="0"/>
        </a:defRPr>
      </a:lvl7pPr>
      <a:lvl8pPr marL="1371600" algn="l" rtl="0" fontAlgn="base">
        <a:lnSpc>
          <a:spcPct val="85000"/>
        </a:lnSpc>
        <a:spcBef>
          <a:spcPct val="0"/>
        </a:spcBef>
        <a:spcAft>
          <a:spcPct val="0"/>
        </a:spcAft>
        <a:defRPr sz="2400">
          <a:solidFill>
            <a:schemeClr val="bg1"/>
          </a:solidFill>
          <a:latin typeface="Arial" charset="0"/>
          <a:cs typeface="Arial" charset="0"/>
        </a:defRPr>
      </a:lvl8pPr>
      <a:lvl9pPr marL="1828800" algn="l" rtl="0" fontAlgn="base">
        <a:lnSpc>
          <a:spcPct val="85000"/>
        </a:lnSpc>
        <a:spcBef>
          <a:spcPct val="0"/>
        </a:spcBef>
        <a:spcAft>
          <a:spcPct val="0"/>
        </a:spcAft>
        <a:defRPr sz="2400">
          <a:solidFill>
            <a:schemeClr val="bg1"/>
          </a:solidFill>
          <a:latin typeface="Arial" charset="0"/>
          <a:cs typeface="Arial" charset="0"/>
        </a:defRPr>
      </a:lvl9pPr>
    </p:titleStyle>
    <p:body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jpe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3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3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30591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18435" name="Group 162"/>
          <p:cNvGrpSpPr>
            <a:grpSpLocks/>
          </p:cNvGrpSpPr>
          <p:nvPr/>
        </p:nvGrpSpPr>
        <p:grpSpPr bwMode="auto">
          <a:xfrm>
            <a:off x="-4763" y="0"/>
            <a:ext cx="9148763" cy="6858000"/>
            <a:chOff x="-3" y="0"/>
            <a:chExt cx="5763" cy="4320"/>
          </a:xfrm>
        </p:grpSpPr>
        <p:pic>
          <p:nvPicPr>
            <p:cNvPr id="18491" name="Picture 23" descr="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0"/>
              <a:ext cx="115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92" name="Rectangle 91"/>
            <p:cNvSpPr>
              <a:spLocks noChangeArrowheads="1"/>
            </p:cNvSpPr>
            <p:nvPr/>
          </p:nvSpPr>
          <p:spPr bwMode="auto">
            <a:xfrm>
              <a:off x="-3" y="0"/>
              <a:ext cx="5763"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pic>
          <p:nvPicPr>
            <p:cNvPr id="18493" name="Picture 161" descr="logo 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8" y="326"/>
              <a:ext cx="1352"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436" name="Group 155"/>
          <p:cNvGrpSpPr>
            <a:grpSpLocks/>
          </p:cNvGrpSpPr>
          <p:nvPr/>
        </p:nvGrpSpPr>
        <p:grpSpPr bwMode="auto">
          <a:xfrm>
            <a:off x="257175" y="1201738"/>
            <a:ext cx="2482850" cy="2444750"/>
            <a:chOff x="162" y="757"/>
            <a:chExt cx="1564" cy="1540"/>
          </a:xfrm>
        </p:grpSpPr>
        <p:sp>
          <p:nvSpPr>
            <p:cNvPr id="18486" name="Oval 101"/>
            <p:cNvSpPr>
              <a:spLocks noChangeArrowheads="1"/>
            </p:cNvSpPr>
            <p:nvPr/>
          </p:nvSpPr>
          <p:spPr bwMode="auto">
            <a:xfrm>
              <a:off x="232" y="819"/>
              <a:ext cx="1448" cy="1447"/>
            </a:xfrm>
            <a:prstGeom prst="ellipse">
              <a:avLst/>
            </a:prstGeom>
            <a:solidFill>
              <a:srgbClr val="83725B"/>
            </a:solidFill>
            <a:ln w="9525">
              <a:solidFill>
                <a:srgbClr val="83725B"/>
              </a:solidFill>
              <a:round/>
              <a:headEnd/>
              <a:tailEnd/>
            </a:ln>
          </p:spPr>
          <p:txBody>
            <a:bodyPr/>
            <a:lstStyle/>
            <a:p>
              <a:endParaRPr lang="en-US"/>
            </a:p>
          </p:txBody>
        </p:sp>
        <p:sp>
          <p:nvSpPr>
            <p:cNvPr id="18487" name="Oval 103"/>
            <p:cNvSpPr>
              <a:spLocks noChangeArrowheads="1"/>
            </p:cNvSpPr>
            <p:nvPr/>
          </p:nvSpPr>
          <p:spPr bwMode="auto">
            <a:xfrm>
              <a:off x="217" y="772"/>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88" name="Oval 104"/>
            <p:cNvSpPr>
              <a:spLocks noChangeArrowheads="1"/>
            </p:cNvSpPr>
            <p:nvPr/>
          </p:nvSpPr>
          <p:spPr bwMode="auto">
            <a:xfrm>
              <a:off x="162" y="772"/>
              <a:ext cx="1487"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89" name="Oval 105"/>
            <p:cNvSpPr>
              <a:spLocks noChangeArrowheads="1"/>
            </p:cNvSpPr>
            <p:nvPr/>
          </p:nvSpPr>
          <p:spPr bwMode="auto">
            <a:xfrm>
              <a:off x="240" y="803"/>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90" name="Oval 106"/>
            <p:cNvSpPr>
              <a:spLocks noChangeArrowheads="1"/>
            </p:cNvSpPr>
            <p:nvPr/>
          </p:nvSpPr>
          <p:spPr bwMode="auto">
            <a:xfrm>
              <a:off x="194" y="757"/>
              <a:ext cx="1486" cy="1486"/>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462" name="Oval 102"/>
          <p:cNvSpPr>
            <a:spLocks noChangeArrowheads="1"/>
          </p:cNvSpPr>
          <p:nvPr/>
        </p:nvSpPr>
        <p:spPr bwMode="auto">
          <a:xfrm>
            <a:off x="436563" y="1362075"/>
            <a:ext cx="2162175" cy="2173288"/>
          </a:xfrm>
          <a:prstGeom prst="ellipse">
            <a:avLst/>
          </a:prstGeom>
          <a:blipFill dpi="0" rotWithShape="1">
            <a:blip r:embed="rId4">
              <a:extLst>
                <a:ext uri="{28A0092B-C50C-407E-A947-70E740481C1C}">
                  <a14:useLocalDpi xmlns:a14="http://schemas.microsoft.com/office/drawing/2010/main" val="0"/>
                </a:ext>
              </a:extLst>
            </a:blip>
            <a:srcRect/>
            <a:stretch>
              <a:fillRect t="-166" b="-166"/>
            </a:stretch>
          </a:blipFill>
          <a:ln>
            <a:noFill/>
          </a:ln>
        </p:spPr>
        <p:txBody>
          <a:bodyPr anchor="ctr"/>
          <a:lstStyle/>
          <a:p>
            <a:pPr algn="ctr">
              <a:defRPr/>
            </a:pPr>
            <a:endParaRPr lang="en-ZA" sz="1000" dirty="0"/>
          </a:p>
        </p:txBody>
      </p:sp>
      <p:grpSp>
        <p:nvGrpSpPr>
          <p:cNvPr id="18440" name="Group 156"/>
          <p:cNvGrpSpPr>
            <a:grpSpLocks/>
          </p:cNvGrpSpPr>
          <p:nvPr/>
        </p:nvGrpSpPr>
        <p:grpSpPr bwMode="auto">
          <a:xfrm>
            <a:off x="171450" y="1201738"/>
            <a:ext cx="2643188" cy="2493962"/>
            <a:chOff x="108" y="757"/>
            <a:chExt cx="1665" cy="1571"/>
          </a:xfrm>
        </p:grpSpPr>
        <p:sp>
          <p:nvSpPr>
            <p:cNvPr id="18483" name="Oval 107"/>
            <p:cNvSpPr>
              <a:spLocks noChangeArrowheads="1"/>
            </p:cNvSpPr>
            <p:nvPr/>
          </p:nvSpPr>
          <p:spPr bwMode="auto">
            <a:xfrm>
              <a:off x="279" y="834"/>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84" name="Oval 108"/>
            <p:cNvSpPr>
              <a:spLocks noChangeArrowheads="1"/>
            </p:cNvSpPr>
            <p:nvPr/>
          </p:nvSpPr>
          <p:spPr bwMode="auto">
            <a:xfrm>
              <a:off x="108" y="834"/>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85" name="Oval 109"/>
            <p:cNvSpPr>
              <a:spLocks noChangeArrowheads="1"/>
            </p:cNvSpPr>
            <p:nvPr/>
          </p:nvSpPr>
          <p:spPr bwMode="auto">
            <a:xfrm>
              <a:off x="287" y="757"/>
              <a:ext cx="1486" cy="1486"/>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441" name="Group 146"/>
          <p:cNvGrpSpPr>
            <a:grpSpLocks/>
          </p:cNvGrpSpPr>
          <p:nvPr/>
        </p:nvGrpSpPr>
        <p:grpSpPr bwMode="auto">
          <a:xfrm>
            <a:off x="912813" y="620713"/>
            <a:ext cx="1284287" cy="1260475"/>
            <a:chOff x="575" y="391"/>
            <a:chExt cx="809" cy="794"/>
          </a:xfrm>
        </p:grpSpPr>
        <p:sp>
          <p:nvSpPr>
            <p:cNvPr id="18475" name="Oval 147"/>
            <p:cNvSpPr>
              <a:spLocks noChangeArrowheads="1"/>
            </p:cNvSpPr>
            <p:nvPr/>
          </p:nvSpPr>
          <p:spPr bwMode="auto">
            <a:xfrm>
              <a:off x="614" y="422"/>
              <a:ext cx="739" cy="747"/>
            </a:xfrm>
            <a:prstGeom prst="ellipse">
              <a:avLst/>
            </a:prstGeom>
            <a:solidFill>
              <a:srgbClr val="83725B"/>
            </a:solidFill>
            <a:ln w="9525">
              <a:solidFill>
                <a:srgbClr val="83725B"/>
              </a:solidFill>
              <a:miter lim="800000"/>
              <a:headEnd/>
              <a:tailEnd/>
            </a:ln>
          </p:spPr>
          <p:txBody>
            <a:bodyPr/>
            <a:lstStyle/>
            <a:p>
              <a:endParaRPr lang="en-US"/>
            </a:p>
          </p:txBody>
        </p:sp>
        <p:sp>
          <p:nvSpPr>
            <p:cNvPr id="18476" name="Oval 148"/>
            <p:cNvSpPr>
              <a:spLocks noChangeArrowheads="1"/>
            </p:cNvSpPr>
            <p:nvPr/>
          </p:nvSpPr>
          <p:spPr bwMode="auto">
            <a:xfrm>
              <a:off x="629" y="445"/>
              <a:ext cx="708" cy="708"/>
            </a:xfrm>
            <a:prstGeom prst="ellipse">
              <a:avLst/>
            </a:prstGeom>
            <a:solidFill>
              <a:srgbClr val="8C7F6D"/>
            </a:solidFill>
            <a:ln w="9525">
              <a:solidFill>
                <a:srgbClr val="83725B"/>
              </a:solidFill>
              <a:miter lim="800000"/>
              <a:headEnd/>
              <a:tailEnd/>
            </a:ln>
          </p:spPr>
          <p:txBody>
            <a:bodyPr/>
            <a:lstStyle/>
            <a:p>
              <a:endParaRPr lang="en-US"/>
            </a:p>
          </p:txBody>
        </p:sp>
        <p:sp>
          <p:nvSpPr>
            <p:cNvPr id="18477" name="Oval 149"/>
            <p:cNvSpPr>
              <a:spLocks noChangeArrowheads="1"/>
            </p:cNvSpPr>
            <p:nvPr/>
          </p:nvSpPr>
          <p:spPr bwMode="auto">
            <a:xfrm>
              <a:off x="598" y="399"/>
              <a:ext cx="770"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78" name="Oval 150"/>
            <p:cNvSpPr>
              <a:spLocks noChangeArrowheads="1"/>
            </p:cNvSpPr>
            <p:nvPr/>
          </p:nvSpPr>
          <p:spPr bwMode="auto">
            <a:xfrm>
              <a:off x="575" y="399"/>
              <a:ext cx="762"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79" name="Oval 151"/>
            <p:cNvSpPr>
              <a:spLocks noChangeArrowheads="1"/>
            </p:cNvSpPr>
            <p:nvPr/>
          </p:nvSpPr>
          <p:spPr bwMode="auto">
            <a:xfrm>
              <a:off x="614" y="414"/>
              <a:ext cx="770" cy="771"/>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80" name="Oval 152"/>
            <p:cNvSpPr>
              <a:spLocks noChangeArrowheads="1"/>
            </p:cNvSpPr>
            <p:nvPr/>
          </p:nvSpPr>
          <p:spPr bwMode="auto">
            <a:xfrm>
              <a:off x="590" y="391"/>
              <a:ext cx="763"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81" name="Oval 153"/>
            <p:cNvSpPr>
              <a:spLocks noChangeArrowheads="1"/>
            </p:cNvSpPr>
            <p:nvPr/>
          </p:nvSpPr>
          <p:spPr bwMode="auto">
            <a:xfrm>
              <a:off x="629" y="445"/>
              <a:ext cx="708" cy="708"/>
            </a:xfrm>
            <a:prstGeom prst="ellipse">
              <a:avLst/>
            </a:prstGeom>
            <a:solidFill>
              <a:srgbClr val="83725B"/>
            </a:solidFill>
            <a:ln w="9525">
              <a:solidFill>
                <a:srgbClr val="83725B"/>
              </a:solidFill>
              <a:miter lim="800000"/>
              <a:headEnd/>
              <a:tailEnd/>
            </a:ln>
          </p:spPr>
          <p:txBody>
            <a:bodyPr/>
            <a:lstStyle/>
            <a:p>
              <a:endParaRPr lang="en-US"/>
            </a:p>
          </p:txBody>
        </p:sp>
        <p:sp>
          <p:nvSpPr>
            <p:cNvPr id="18482" name="Oval 154"/>
            <p:cNvSpPr>
              <a:spLocks noChangeArrowheads="1"/>
            </p:cNvSpPr>
            <p:nvPr/>
          </p:nvSpPr>
          <p:spPr bwMode="auto">
            <a:xfrm>
              <a:off x="637" y="445"/>
              <a:ext cx="693" cy="693"/>
            </a:xfrm>
            <a:prstGeom prst="ellipse">
              <a:avLst/>
            </a:prstGeom>
            <a:noFill/>
            <a:ln w="0">
              <a:solidFill>
                <a:srgbClr val="83725B"/>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8442" name="Oval 118"/>
          <p:cNvSpPr>
            <a:spLocks noChangeArrowheads="1"/>
          </p:cNvSpPr>
          <p:nvPr/>
        </p:nvSpPr>
        <p:spPr bwMode="auto">
          <a:xfrm>
            <a:off x="1004888" y="706438"/>
            <a:ext cx="1111250" cy="1112837"/>
          </a:xfrm>
          <a:prstGeom prst="ellipse">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en-US" sz="600"/>
          </a:p>
        </p:txBody>
      </p:sp>
      <p:grpSp>
        <p:nvGrpSpPr>
          <p:cNvPr id="18443" name="Group 145"/>
          <p:cNvGrpSpPr>
            <a:grpSpLocks/>
          </p:cNvGrpSpPr>
          <p:nvPr/>
        </p:nvGrpSpPr>
        <p:grpSpPr bwMode="auto">
          <a:xfrm>
            <a:off x="863600" y="620713"/>
            <a:ext cx="1370013" cy="1284287"/>
            <a:chOff x="544" y="391"/>
            <a:chExt cx="863" cy="809"/>
          </a:xfrm>
        </p:grpSpPr>
        <p:sp>
          <p:nvSpPr>
            <p:cNvPr id="18472" name="Oval 119"/>
            <p:cNvSpPr>
              <a:spLocks noChangeArrowheads="1"/>
            </p:cNvSpPr>
            <p:nvPr/>
          </p:nvSpPr>
          <p:spPr bwMode="auto">
            <a:xfrm>
              <a:off x="637" y="391"/>
              <a:ext cx="770"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73" name="Oval 120"/>
            <p:cNvSpPr>
              <a:spLocks noChangeArrowheads="1"/>
            </p:cNvSpPr>
            <p:nvPr/>
          </p:nvSpPr>
          <p:spPr bwMode="auto">
            <a:xfrm>
              <a:off x="544" y="438"/>
              <a:ext cx="770" cy="762"/>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74" name="Oval 121"/>
            <p:cNvSpPr>
              <a:spLocks noChangeArrowheads="1"/>
            </p:cNvSpPr>
            <p:nvPr/>
          </p:nvSpPr>
          <p:spPr bwMode="auto">
            <a:xfrm>
              <a:off x="637" y="438"/>
              <a:ext cx="763" cy="762"/>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444" name="Group 157"/>
          <p:cNvGrpSpPr>
            <a:grpSpLocks/>
          </p:cNvGrpSpPr>
          <p:nvPr/>
        </p:nvGrpSpPr>
        <p:grpSpPr bwMode="auto">
          <a:xfrm>
            <a:off x="331788" y="3090863"/>
            <a:ext cx="2074862" cy="2038350"/>
            <a:chOff x="209" y="1947"/>
            <a:chExt cx="1307" cy="1284"/>
          </a:xfrm>
        </p:grpSpPr>
        <p:sp>
          <p:nvSpPr>
            <p:cNvPr id="18466" name="Oval 122"/>
            <p:cNvSpPr>
              <a:spLocks noChangeArrowheads="1"/>
            </p:cNvSpPr>
            <p:nvPr/>
          </p:nvSpPr>
          <p:spPr bwMode="auto">
            <a:xfrm>
              <a:off x="264" y="2002"/>
              <a:ext cx="1213" cy="1205"/>
            </a:xfrm>
            <a:prstGeom prst="ellipse">
              <a:avLst/>
            </a:prstGeom>
            <a:solidFill>
              <a:srgbClr val="83725B"/>
            </a:solidFill>
            <a:ln w="9525">
              <a:solidFill>
                <a:srgbClr val="83725B"/>
              </a:solidFill>
              <a:miter lim="800000"/>
              <a:headEnd/>
              <a:tailEnd/>
            </a:ln>
          </p:spPr>
          <p:txBody>
            <a:bodyPr/>
            <a:lstStyle/>
            <a:p>
              <a:endParaRPr lang="en-US"/>
            </a:p>
          </p:txBody>
        </p:sp>
        <p:sp>
          <p:nvSpPr>
            <p:cNvPr id="18467" name="Oval 123"/>
            <p:cNvSpPr>
              <a:spLocks noChangeArrowheads="1"/>
            </p:cNvSpPr>
            <p:nvPr/>
          </p:nvSpPr>
          <p:spPr bwMode="auto">
            <a:xfrm>
              <a:off x="303" y="2033"/>
              <a:ext cx="1135" cy="1143"/>
            </a:xfrm>
            <a:prstGeom prst="ellipse">
              <a:avLst/>
            </a:prstGeom>
            <a:solidFill>
              <a:srgbClr val="83725B"/>
            </a:solidFill>
            <a:ln w="9525">
              <a:solidFill>
                <a:srgbClr val="83725B"/>
              </a:solidFill>
              <a:miter lim="800000"/>
              <a:headEnd/>
              <a:tailEnd/>
            </a:ln>
          </p:spPr>
          <p:txBody>
            <a:bodyPr/>
            <a:lstStyle/>
            <a:p>
              <a:endParaRPr lang="en-US"/>
            </a:p>
          </p:txBody>
        </p:sp>
        <p:sp>
          <p:nvSpPr>
            <p:cNvPr id="18468" name="Oval 124"/>
            <p:cNvSpPr>
              <a:spLocks noChangeArrowheads="1"/>
            </p:cNvSpPr>
            <p:nvPr/>
          </p:nvSpPr>
          <p:spPr bwMode="auto">
            <a:xfrm>
              <a:off x="248" y="1963"/>
              <a:ext cx="1245" cy="124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69" name="Oval 125"/>
            <p:cNvSpPr>
              <a:spLocks noChangeArrowheads="1"/>
            </p:cNvSpPr>
            <p:nvPr/>
          </p:nvSpPr>
          <p:spPr bwMode="auto">
            <a:xfrm>
              <a:off x="209" y="1963"/>
              <a:ext cx="1237" cy="124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70" name="Oval 126"/>
            <p:cNvSpPr>
              <a:spLocks noChangeArrowheads="1"/>
            </p:cNvSpPr>
            <p:nvPr/>
          </p:nvSpPr>
          <p:spPr bwMode="auto">
            <a:xfrm>
              <a:off x="271" y="1986"/>
              <a:ext cx="1245"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71" name="Oval 127"/>
            <p:cNvSpPr>
              <a:spLocks noChangeArrowheads="1"/>
            </p:cNvSpPr>
            <p:nvPr/>
          </p:nvSpPr>
          <p:spPr bwMode="auto">
            <a:xfrm>
              <a:off x="232" y="1947"/>
              <a:ext cx="1245"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8445" name="Oval 128"/>
          <p:cNvSpPr>
            <a:spLocks noChangeArrowheads="1"/>
          </p:cNvSpPr>
          <p:nvPr/>
        </p:nvSpPr>
        <p:spPr bwMode="auto">
          <a:xfrm>
            <a:off x="482600" y="3227388"/>
            <a:ext cx="1801813" cy="1814512"/>
          </a:xfrm>
          <a:prstGeom prst="ellipse">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en-US" sz="1000">
              <a:solidFill>
                <a:srgbClr val="C0C0C0"/>
              </a:solidFill>
            </a:endParaRPr>
          </a:p>
        </p:txBody>
      </p:sp>
      <p:grpSp>
        <p:nvGrpSpPr>
          <p:cNvPr id="18446" name="Group 158"/>
          <p:cNvGrpSpPr>
            <a:grpSpLocks/>
          </p:cNvGrpSpPr>
          <p:nvPr/>
        </p:nvGrpSpPr>
        <p:grpSpPr bwMode="auto">
          <a:xfrm>
            <a:off x="257175" y="3090863"/>
            <a:ext cx="2211388" cy="2087562"/>
            <a:chOff x="162" y="1947"/>
            <a:chExt cx="1393" cy="1315"/>
          </a:xfrm>
        </p:grpSpPr>
        <p:sp>
          <p:nvSpPr>
            <p:cNvPr id="18463" name="Oval 129"/>
            <p:cNvSpPr>
              <a:spLocks noChangeArrowheads="1"/>
            </p:cNvSpPr>
            <p:nvPr/>
          </p:nvSpPr>
          <p:spPr bwMode="auto">
            <a:xfrm>
              <a:off x="162" y="2017"/>
              <a:ext cx="1238"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64" name="Oval 130"/>
            <p:cNvSpPr>
              <a:spLocks noChangeArrowheads="1"/>
            </p:cNvSpPr>
            <p:nvPr/>
          </p:nvSpPr>
          <p:spPr bwMode="auto">
            <a:xfrm>
              <a:off x="310" y="1947"/>
              <a:ext cx="1245"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65" name="Oval 131"/>
            <p:cNvSpPr>
              <a:spLocks noChangeArrowheads="1"/>
            </p:cNvSpPr>
            <p:nvPr/>
          </p:nvSpPr>
          <p:spPr bwMode="auto">
            <a:xfrm>
              <a:off x="303" y="2017"/>
              <a:ext cx="1244"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447" name="Group 159"/>
          <p:cNvGrpSpPr>
            <a:grpSpLocks/>
          </p:cNvGrpSpPr>
          <p:nvPr/>
        </p:nvGrpSpPr>
        <p:grpSpPr bwMode="auto">
          <a:xfrm>
            <a:off x="900113" y="4684713"/>
            <a:ext cx="1717675" cy="1692275"/>
            <a:chOff x="567" y="2951"/>
            <a:chExt cx="1082" cy="1066"/>
          </a:xfrm>
        </p:grpSpPr>
        <p:sp>
          <p:nvSpPr>
            <p:cNvPr id="18457" name="Oval 132"/>
            <p:cNvSpPr>
              <a:spLocks noChangeArrowheads="1"/>
            </p:cNvSpPr>
            <p:nvPr/>
          </p:nvSpPr>
          <p:spPr bwMode="auto">
            <a:xfrm>
              <a:off x="614" y="2990"/>
              <a:ext cx="1003" cy="1011"/>
            </a:xfrm>
            <a:prstGeom prst="ellipse">
              <a:avLst/>
            </a:prstGeom>
            <a:solidFill>
              <a:srgbClr val="83725B"/>
            </a:solidFill>
            <a:ln w="9525">
              <a:solidFill>
                <a:srgbClr val="83725B"/>
              </a:solidFill>
              <a:miter lim="800000"/>
              <a:headEnd/>
              <a:tailEnd/>
            </a:ln>
          </p:spPr>
          <p:txBody>
            <a:bodyPr/>
            <a:lstStyle/>
            <a:p>
              <a:endParaRPr lang="en-US"/>
            </a:p>
          </p:txBody>
        </p:sp>
        <p:sp>
          <p:nvSpPr>
            <p:cNvPr id="18458" name="Oval 133"/>
            <p:cNvSpPr>
              <a:spLocks noChangeArrowheads="1"/>
            </p:cNvSpPr>
            <p:nvPr/>
          </p:nvSpPr>
          <p:spPr bwMode="auto">
            <a:xfrm>
              <a:off x="645" y="3021"/>
              <a:ext cx="941" cy="949"/>
            </a:xfrm>
            <a:prstGeom prst="ellipse">
              <a:avLst/>
            </a:prstGeom>
            <a:solidFill>
              <a:srgbClr val="83725B"/>
            </a:solidFill>
            <a:ln w="9525">
              <a:solidFill>
                <a:srgbClr val="83725B"/>
              </a:solidFill>
              <a:miter lim="800000"/>
              <a:headEnd/>
              <a:tailEnd/>
            </a:ln>
          </p:spPr>
          <p:txBody>
            <a:bodyPr/>
            <a:lstStyle/>
            <a:p>
              <a:endParaRPr lang="en-US"/>
            </a:p>
          </p:txBody>
        </p:sp>
        <p:sp>
          <p:nvSpPr>
            <p:cNvPr id="18459" name="Oval 134"/>
            <p:cNvSpPr>
              <a:spLocks noChangeArrowheads="1"/>
            </p:cNvSpPr>
            <p:nvPr/>
          </p:nvSpPr>
          <p:spPr bwMode="auto">
            <a:xfrm>
              <a:off x="598" y="2959"/>
              <a:ext cx="1035" cy="103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60" name="Oval 135"/>
            <p:cNvSpPr>
              <a:spLocks noChangeArrowheads="1"/>
            </p:cNvSpPr>
            <p:nvPr/>
          </p:nvSpPr>
          <p:spPr bwMode="auto">
            <a:xfrm>
              <a:off x="567" y="2959"/>
              <a:ext cx="1027" cy="103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61" name="Oval 136"/>
            <p:cNvSpPr>
              <a:spLocks noChangeArrowheads="1"/>
            </p:cNvSpPr>
            <p:nvPr/>
          </p:nvSpPr>
          <p:spPr bwMode="auto">
            <a:xfrm>
              <a:off x="622" y="2982"/>
              <a:ext cx="1027"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62" name="Oval 137"/>
            <p:cNvSpPr>
              <a:spLocks noChangeArrowheads="1"/>
            </p:cNvSpPr>
            <p:nvPr/>
          </p:nvSpPr>
          <p:spPr bwMode="auto">
            <a:xfrm>
              <a:off x="583" y="2951"/>
              <a:ext cx="1034"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471" name="Oval 138"/>
          <p:cNvSpPr>
            <a:spLocks noChangeArrowheads="1"/>
          </p:cNvSpPr>
          <p:nvPr/>
        </p:nvSpPr>
        <p:spPr bwMode="auto">
          <a:xfrm>
            <a:off x="1014413" y="4791075"/>
            <a:ext cx="1506537" cy="1519238"/>
          </a:xfrm>
          <a:prstGeom prst="ellipse">
            <a:avLst/>
          </a:prstGeom>
          <a:blipFill dpi="0" rotWithShape="1">
            <a:blip r:embed="rId7">
              <a:extLst>
                <a:ext uri="{28A0092B-C50C-407E-A947-70E740481C1C}">
                  <a14:useLocalDpi xmlns:a14="http://schemas.microsoft.com/office/drawing/2010/main" val="0"/>
                </a:ext>
              </a:extLst>
            </a:blip>
            <a:srcRect/>
            <a:stretch>
              <a:fillRect l="-219" r="-219"/>
            </a:stretch>
          </a:blipFill>
          <a:ln>
            <a:noFill/>
          </a:ln>
        </p:spPr>
        <p:txBody>
          <a:bodyPr anchor="ctr"/>
          <a:lstStyle/>
          <a:p>
            <a:pPr algn="ctr">
              <a:defRPr/>
            </a:pPr>
            <a:endParaRPr lang="en-ZA" sz="900" dirty="0">
              <a:solidFill>
                <a:srgbClr val="C0C0C0"/>
              </a:solidFill>
            </a:endParaRPr>
          </a:p>
        </p:txBody>
      </p:sp>
      <p:grpSp>
        <p:nvGrpSpPr>
          <p:cNvPr id="18451" name="Group 160"/>
          <p:cNvGrpSpPr>
            <a:grpSpLocks/>
          </p:cNvGrpSpPr>
          <p:nvPr/>
        </p:nvGrpSpPr>
        <p:grpSpPr bwMode="auto">
          <a:xfrm>
            <a:off x="838200" y="4684713"/>
            <a:ext cx="1828800" cy="1728787"/>
            <a:chOff x="528" y="2951"/>
            <a:chExt cx="1152" cy="1089"/>
          </a:xfrm>
        </p:grpSpPr>
        <p:sp>
          <p:nvSpPr>
            <p:cNvPr id="18454" name="Oval 139"/>
            <p:cNvSpPr>
              <a:spLocks noChangeArrowheads="1"/>
            </p:cNvSpPr>
            <p:nvPr/>
          </p:nvSpPr>
          <p:spPr bwMode="auto">
            <a:xfrm>
              <a:off x="528" y="3005"/>
              <a:ext cx="1027"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55" name="Oval 140"/>
            <p:cNvSpPr>
              <a:spLocks noChangeArrowheads="1"/>
            </p:cNvSpPr>
            <p:nvPr/>
          </p:nvSpPr>
          <p:spPr bwMode="auto">
            <a:xfrm>
              <a:off x="645" y="3005"/>
              <a:ext cx="1035"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56" name="Oval 141"/>
            <p:cNvSpPr>
              <a:spLocks noChangeArrowheads="1"/>
            </p:cNvSpPr>
            <p:nvPr/>
          </p:nvSpPr>
          <p:spPr bwMode="auto">
            <a:xfrm>
              <a:off x="653" y="2951"/>
              <a:ext cx="1027"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8452" name="Rectangle 2"/>
          <p:cNvSpPr>
            <a:spLocks noGrp="1" noChangeArrowheads="1"/>
          </p:cNvSpPr>
          <p:nvPr>
            <p:ph type="ctrTitle"/>
          </p:nvPr>
        </p:nvSpPr>
        <p:spPr/>
        <p:txBody>
          <a:bodyPr/>
          <a:lstStyle/>
          <a:p>
            <a:pPr eaLnBrk="1" hangingPunct="1"/>
            <a:r>
              <a:rPr lang="en-US" sz="3200" b="1" dirty="0" smtClean="0"/>
              <a:t>Spherical Header Tutorial</a:t>
            </a:r>
          </a:p>
        </p:txBody>
      </p:sp>
      <p:sp>
        <p:nvSpPr>
          <p:cNvPr id="18453" name="Rectangle 3"/>
          <p:cNvSpPr>
            <a:spLocks noGrp="1" noChangeArrowheads="1"/>
          </p:cNvSpPr>
          <p:nvPr>
            <p:ph type="subTitle" idx="1"/>
          </p:nvPr>
        </p:nvSpPr>
        <p:spPr>
          <a:xfrm>
            <a:off x="3059113" y="3982416"/>
            <a:ext cx="5545137" cy="2220913"/>
          </a:xfrm>
        </p:spPr>
        <p:txBody>
          <a:bodyPr/>
          <a:lstStyle/>
          <a:p>
            <a:pPr eaLnBrk="1" hangingPunct="1"/>
            <a:r>
              <a:rPr lang="en-US" b="1" i="1" dirty="0" smtClean="0"/>
              <a:t>Stefan van der Walt</a:t>
            </a:r>
          </a:p>
          <a:p>
            <a:pPr eaLnBrk="1" hangingPunct="1">
              <a:spcBef>
                <a:spcPts val="0"/>
              </a:spcBef>
            </a:pPr>
            <a:r>
              <a:rPr lang="en-US" i="1" dirty="0" smtClean="0"/>
              <a:t>vdwalts@eskom.co.za</a:t>
            </a:r>
          </a:p>
          <a:p>
            <a:pPr eaLnBrk="1" hangingPunct="1">
              <a:lnSpc>
                <a:spcPct val="100000"/>
              </a:lnSpc>
              <a:spcBef>
                <a:spcPts val="0"/>
              </a:spcBef>
            </a:pPr>
            <a:r>
              <a:rPr lang="en-US" dirty="0" smtClean="0"/>
              <a:t>20/07/2016</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10</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a:t>Creating the Spherical Header CAD Model</a:t>
            </a:r>
            <a:endParaRPr lang="en-US" dirty="0" smtClean="0"/>
          </a:p>
        </p:txBody>
      </p:sp>
      <p:sp>
        <p:nvSpPr>
          <p:cNvPr id="19461" name="Rectangle 3"/>
          <p:cNvSpPr>
            <a:spLocks noGrp="1" noChangeArrowheads="1"/>
          </p:cNvSpPr>
          <p:nvPr>
            <p:ph type="body" idx="1"/>
          </p:nvPr>
        </p:nvSpPr>
        <p:spPr>
          <a:xfrm>
            <a:off x="436562" y="1436688"/>
            <a:ext cx="4680000" cy="5045075"/>
          </a:xfrm>
        </p:spPr>
        <p:txBody>
          <a:bodyPr/>
          <a:lstStyle/>
          <a:p>
            <a:pPr marL="0" indent="0" algn="just" eaLnBrk="1" hangingPunct="1">
              <a:buNone/>
            </a:pPr>
            <a:r>
              <a:rPr lang="en-US" sz="1600" b="1" dirty="0"/>
              <a:t>Creating the Drawing </a:t>
            </a:r>
            <a:r>
              <a:rPr lang="en-US" sz="1600" b="1" dirty="0" smtClean="0"/>
              <a:t>– Adding a Bottom line</a:t>
            </a:r>
            <a:endParaRPr lang="en-US" sz="1600" dirty="0" smtClean="0"/>
          </a:p>
          <a:p>
            <a:pPr algn="just" eaLnBrk="1" hangingPunct="1"/>
            <a:r>
              <a:rPr lang="en-US" sz="1600" dirty="0" smtClean="0"/>
              <a:t>Draw a horizontal line from the bottom point of the last line (the point encircled in yellow). Try to draw the line as horizontal as possible (a horizontal constraint line     should appear next to the mouse pointer while drawing the line). After finishing drawing the line, right click to exit drawing mode.</a:t>
            </a:r>
          </a:p>
          <a:p>
            <a:pPr algn="just" eaLnBrk="1" hangingPunct="1"/>
            <a:r>
              <a:rPr lang="en-US" sz="1600" dirty="0" smtClean="0"/>
              <a:t>Now check to see if the line has a horizontal constraint on it. If not, click on the line to select it and click on the horizontal constraint icon on the taskbar     .</a:t>
            </a:r>
          </a:p>
        </p:txBody>
      </p:sp>
      <p:pic>
        <p:nvPicPr>
          <p:cNvPr id="358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0012" y="1436688"/>
            <a:ext cx="3552825" cy="345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0012" y="5013176"/>
            <a:ext cx="3784898" cy="665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8312" y="2603044"/>
            <a:ext cx="226258" cy="197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4242" y="4382196"/>
            <a:ext cx="226258" cy="197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077442"/>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11</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a:t>Creating the Spherical Header CAD Model</a:t>
            </a:r>
            <a:endParaRPr lang="en-US" dirty="0" smtClean="0"/>
          </a:p>
        </p:txBody>
      </p:sp>
      <p:sp>
        <p:nvSpPr>
          <p:cNvPr id="19461" name="Rectangle 3"/>
          <p:cNvSpPr>
            <a:spLocks noGrp="1" noChangeArrowheads="1"/>
          </p:cNvSpPr>
          <p:nvPr>
            <p:ph type="body" idx="1"/>
          </p:nvPr>
        </p:nvSpPr>
        <p:spPr>
          <a:xfrm>
            <a:off x="251521" y="1436688"/>
            <a:ext cx="4680000" cy="5045075"/>
          </a:xfrm>
        </p:spPr>
        <p:txBody>
          <a:bodyPr/>
          <a:lstStyle/>
          <a:p>
            <a:pPr marL="0" indent="0" algn="just" eaLnBrk="1" hangingPunct="1">
              <a:buNone/>
            </a:pPr>
            <a:r>
              <a:rPr lang="en-US" sz="1600" b="1" dirty="0"/>
              <a:t>Creating the Drawing </a:t>
            </a:r>
            <a:r>
              <a:rPr lang="en-US" sz="1600" b="1" dirty="0" smtClean="0"/>
              <a:t>– Adding Thickness to header side</a:t>
            </a:r>
            <a:endParaRPr lang="en-US" sz="1600" dirty="0" smtClean="0"/>
          </a:p>
          <a:p>
            <a:pPr algn="just" eaLnBrk="1" hangingPunct="1"/>
            <a:r>
              <a:rPr lang="en-US" sz="1600" dirty="0" smtClean="0"/>
              <a:t>Now click on the line to select it, and click on the horizontal distance constraint icon       and change the line’s length to 60mm.</a:t>
            </a:r>
          </a:p>
          <a:p>
            <a:pPr algn="just" eaLnBrk="1" hangingPunct="1"/>
            <a:r>
              <a:rPr lang="en-US" sz="1600" dirty="0" smtClean="0"/>
              <a:t>Starting from the endpoint of the previous </a:t>
            </a:r>
            <a:r>
              <a:rPr lang="en-US" sz="1600" dirty="0"/>
              <a:t>drawn line (encircled in yellow</a:t>
            </a:r>
            <a:r>
              <a:rPr lang="en-US" sz="1600" dirty="0" smtClean="0"/>
              <a:t>), draw another line upwards and don’t let it form a vertical constraint, rather let it slant upwards and to the right. Draw this line up to the x-axis (wait for the x-axis to turn yellow before clicking to create the line).</a:t>
            </a:r>
          </a:p>
          <a:p>
            <a:pPr algn="just" eaLnBrk="1" hangingPunct="1"/>
            <a:endParaRPr lang="en-US" dirty="0" smtClean="0"/>
          </a:p>
          <a:p>
            <a:pPr algn="just" eaLnBrk="1" hangingPunct="1"/>
            <a:endParaRPr lang="en-US" dirty="0"/>
          </a:p>
        </p:txBody>
      </p:sp>
      <p:pic>
        <p:nvPicPr>
          <p:cNvPr id="3687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1491027"/>
            <a:ext cx="3600699" cy="345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71" name="Picture 7"/>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7936"/>
          <a:stretch/>
        </p:blipFill>
        <p:spPr bwMode="auto">
          <a:xfrm>
            <a:off x="5436096" y="2170661"/>
            <a:ext cx="3107829" cy="2005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7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36096" y="4184249"/>
            <a:ext cx="2520280" cy="24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9952" y="2371659"/>
            <a:ext cx="264404" cy="241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8059407"/>
      </p:ext>
    </p:extLst>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12</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a:t>Creating the Spherical Header CAD Model</a:t>
            </a:r>
            <a:endParaRPr lang="en-US" dirty="0" smtClean="0"/>
          </a:p>
        </p:txBody>
      </p:sp>
      <p:sp>
        <p:nvSpPr>
          <p:cNvPr id="19461" name="Rectangle 3"/>
          <p:cNvSpPr>
            <a:spLocks noGrp="1" noChangeArrowheads="1"/>
          </p:cNvSpPr>
          <p:nvPr>
            <p:ph type="body" idx="1"/>
          </p:nvPr>
        </p:nvSpPr>
        <p:spPr>
          <a:xfrm>
            <a:off x="436563" y="1436688"/>
            <a:ext cx="4680000" cy="5045075"/>
          </a:xfrm>
        </p:spPr>
        <p:txBody>
          <a:bodyPr/>
          <a:lstStyle/>
          <a:p>
            <a:pPr marL="0" indent="0" eaLnBrk="1" hangingPunct="1">
              <a:buNone/>
            </a:pPr>
            <a:r>
              <a:rPr lang="en-US" sz="1600" b="1" dirty="0"/>
              <a:t>Creating the </a:t>
            </a:r>
            <a:r>
              <a:rPr lang="en-US" sz="1600" b="1" dirty="0" smtClean="0"/>
              <a:t>Drawing – Adding Thickness to Header Side (cont.)</a:t>
            </a:r>
            <a:endParaRPr lang="en-US" sz="1600" dirty="0" smtClean="0"/>
          </a:p>
          <a:p>
            <a:pPr algn="just" eaLnBrk="1" hangingPunct="1"/>
            <a:r>
              <a:rPr lang="en-US" sz="1600" dirty="0" smtClean="0"/>
              <a:t>Right click to exit drawing mode. Select the two endpoints shown by holding the ctrl-key and clicking on each endpoint, and apply a horizontal distance constraint         of 65mm to it.</a:t>
            </a:r>
            <a:endParaRPr lang="en-US" sz="1600" dirty="0"/>
          </a:p>
        </p:txBody>
      </p:sp>
      <p:pic>
        <p:nvPicPr>
          <p:cNvPr id="3789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2160" y="1606847"/>
            <a:ext cx="2802023" cy="2542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t="25457" r="10014" b="10434"/>
          <a:stretch/>
        </p:blipFill>
        <p:spPr bwMode="auto">
          <a:xfrm>
            <a:off x="3602339" y="2845668"/>
            <a:ext cx="261767" cy="17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160" y="1268760"/>
            <a:ext cx="2802023" cy="39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a:xfrm>
            <a:off x="7922192" y="1302944"/>
            <a:ext cx="288032" cy="33808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885020281"/>
      </p:ext>
    </p:extLst>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13</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a:t>Creating the Spherical Header CAD Model</a:t>
            </a:r>
            <a:endParaRPr lang="en-US" dirty="0" smtClean="0"/>
          </a:p>
        </p:txBody>
      </p:sp>
      <p:sp>
        <p:nvSpPr>
          <p:cNvPr id="19461" name="Rectangle 3"/>
          <p:cNvSpPr>
            <a:spLocks noGrp="1" noChangeArrowheads="1"/>
          </p:cNvSpPr>
          <p:nvPr>
            <p:ph type="body" idx="1"/>
          </p:nvPr>
        </p:nvSpPr>
        <p:spPr>
          <a:xfrm>
            <a:off x="436562" y="1436688"/>
            <a:ext cx="4680000" cy="5045075"/>
          </a:xfrm>
        </p:spPr>
        <p:txBody>
          <a:bodyPr/>
          <a:lstStyle/>
          <a:p>
            <a:pPr marL="0" indent="0" eaLnBrk="1" hangingPunct="1">
              <a:buNone/>
            </a:pPr>
            <a:r>
              <a:rPr lang="en-US" sz="1600" b="1" dirty="0"/>
              <a:t>Creating the Drawing </a:t>
            </a:r>
            <a:r>
              <a:rPr lang="en-US" sz="1600" b="1" dirty="0" smtClean="0"/>
              <a:t>– Adding Thickness to Header Spherical Section </a:t>
            </a:r>
            <a:endParaRPr lang="en-US" sz="1600" dirty="0" smtClean="0"/>
          </a:p>
          <a:p>
            <a:pPr eaLnBrk="1" hangingPunct="1"/>
            <a:r>
              <a:rPr lang="en-US" sz="1600" dirty="0" smtClean="0"/>
              <a:t>Draw another arc, with its radius at the plane origin.</a:t>
            </a:r>
          </a:p>
          <a:p>
            <a:pPr eaLnBrk="1" hangingPunct="1"/>
            <a:r>
              <a:rPr lang="en-US" sz="1600" dirty="0" smtClean="0"/>
              <a:t>Since the arc’s point number 2 (as shown in the sketch) already forces a constraint on the radius, there is no need to add another radius constraint.</a:t>
            </a:r>
          </a:p>
          <a:p>
            <a:pPr eaLnBrk="1" hangingPunct="1"/>
            <a:r>
              <a:rPr lang="en-US" sz="1600" dirty="0" smtClean="0"/>
              <a:t>Remember to ensure that the point at 1) turns yellow before you click, as well as the point at 2) to ensure that a coincident constraint is created. Also ensure the </a:t>
            </a:r>
            <a:r>
              <a:rPr lang="en-US" sz="1600" dirty="0" err="1" smtClean="0"/>
              <a:t>the</a:t>
            </a:r>
            <a:r>
              <a:rPr lang="en-US" sz="1600" dirty="0" smtClean="0"/>
              <a:t> z-axis line turns yellow at 3) before you click.</a:t>
            </a:r>
          </a:p>
          <a:p>
            <a:pPr eaLnBrk="1" hangingPunct="1"/>
            <a:r>
              <a:rPr lang="en-US" sz="1600" dirty="0" smtClean="0"/>
              <a:t>To close the profile draw a line from one of the yellow encircled points to the other. </a:t>
            </a:r>
            <a:endParaRPr lang="en-US" sz="1600" dirty="0"/>
          </a:p>
        </p:txBody>
      </p:sp>
      <p:pic>
        <p:nvPicPr>
          <p:cNvPr id="399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6872" y="1124745"/>
            <a:ext cx="3093560"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6872" y="3933056"/>
            <a:ext cx="3093560" cy="2409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5709911"/>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14</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a:t>Creating the Spherical Header CAD Model</a:t>
            </a:r>
            <a:endParaRPr lang="en-US" dirty="0" smtClean="0"/>
          </a:p>
        </p:txBody>
      </p:sp>
      <p:sp>
        <p:nvSpPr>
          <p:cNvPr id="19461" name="Rectangle 3"/>
          <p:cNvSpPr>
            <a:spLocks noGrp="1" noChangeArrowheads="1"/>
          </p:cNvSpPr>
          <p:nvPr>
            <p:ph type="body" idx="1"/>
          </p:nvPr>
        </p:nvSpPr>
        <p:spPr>
          <a:xfrm>
            <a:off x="436562" y="1436688"/>
            <a:ext cx="4680000" cy="5045075"/>
          </a:xfrm>
        </p:spPr>
        <p:txBody>
          <a:bodyPr/>
          <a:lstStyle/>
          <a:p>
            <a:pPr marL="0" indent="0" algn="just" eaLnBrk="1" hangingPunct="1">
              <a:buNone/>
            </a:pPr>
            <a:r>
              <a:rPr lang="en-US" sz="1600" b="1" dirty="0"/>
              <a:t>Creating the </a:t>
            </a:r>
            <a:r>
              <a:rPr lang="en-US" sz="1600" b="1" dirty="0" smtClean="0"/>
              <a:t>Part – Closing of Sketch and Revolve</a:t>
            </a:r>
            <a:endParaRPr lang="en-US" sz="1600" dirty="0"/>
          </a:p>
          <a:p>
            <a:pPr algn="just" eaLnBrk="1" hangingPunct="1"/>
            <a:r>
              <a:rPr lang="en-US" sz="1600" dirty="0" smtClean="0"/>
              <a:t>To finalise the sketch, we must resolve all the constraint conflicts and close the sketch. Click the ‘Update’ button under ‘Solver ‘Messages’ in the Combo View to ensure all the solver messages are up to date.</a:t>
            </a:r>
          </a:p>
          <a:p>
            <a:pPr algn="just" eaLnBrk="1" hangingPunct="1"/>
            <a:r>
              <a:rPr lang="en-US" sz="1600" dirty="0" smtClean="0"/>
              <a:t>To resolve the constraint conflicts, check to see which constraints Freecad complains about, click on the ‘click to select’ link and press the ‘Delete’ button on your keyboard</a:t>
            </a:r>
            <a:r>
              <a:rPr lang="en-US" sz="1600" dirty="0"/>
              <a:t>. you </a:t>
            </a:r>
            <a:r>
              <a:rPr lang="en-US" sz="1600" dirty="0" smtClean="0"/>
              <a:t>can click </a:t>
            </a:r>
            <a:r>
              <a:rPr lang="en-US" sz="1600" dirty="0"/>
              <a:t>close </a:t>
            </a:r>
            <a:r>
              <a:rPr lang="en-US" sz="1600" dirty="0" smtClean="0"/>
              <a:t>when the solver message says “Fully constrained sketch” in green.</a:t>
            </a:r>
          </a:p>
          <a:p>
            <a:pPr algn="just" eaLnBrk="1" hangingPunct="1"/>
            <a:r>
              <a:rPr lang="en-US" sz="1600" dirty="0" smtClean="0"/>
              <a:t>Select the sketch by clicking on it in the tree view, and then click on the 'revolve' icon       on the taskbar.</a:t>
            </a:r>
          </a:p>
        </p:txBody>
      </p:sp>
      <p:pic>
        <p:nvPicPr>
          <p:cNvPr id="4096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9392"/>
          <a:stretch/>
        </p:blipFill>
        <p:spPr bwMode="auto">
          <a:xfrm>
            <a:off x="5436096" y="1274536"/>
            <a:ext cx="3343659" cy="2465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8275" b="32602"/>
          <a:stretch/>
        </p:blipFill>
        <p:spPr bwMode="auto">
          <a:xfrm>
            <a:off x="5436096" y="3740184"/>
            <a:ext cx="3343659" cy="2099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6692" y="5266286"/>
            <a:ext cx="30480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0150807"/>
      </p:ext>
    </p:extLst>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15</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a:t>Creating the Spherical Header CAD Model</a:t>
            </a:r>
            <a:endParaRPr lang="en-US" dirty="0" smtClean="0"/>
          </a:p>
        </p:txBody>
      </p:sp>
      <p:sp>
        <p:nvSpPr>
          <p:cNvPr id="19461" name="Rectangle 3"/>
          <p:cNvSpPr>
            <a:spLocks noGrp="1" noChangeArrowheads="1"/>
          </p:cNvSpPr>
          <p:nvPr>
            <p:ph type="body" idx="1"/>
          </p:nvPr>
        </p:nvSpPr>
        <p:spPr>
          <a:xfrm>
            <a:off x="436562" y="1436688"/>
            <a:ext cx="4680000" cy="5045075"/>
          </a:xfrm>
        </p:spPr>
        <p:txBody>
          <a:bodyPr/>
          <a:lstStyle/>
          <a:p>
            <a:pPr marL="0" indent="0" algn="just" eaLnBrk="1" hangingPunct="1">
              <a:buNone/>
            </a:pPr>
            <a:r>
              <a:rPr lang="en-US" sz="1600" b="1" dirty="0"/>
              <a:t>Creating the </a:t>
            </a:r>
            <a:r>
              <a:rPr lang="en-US" sz="1600" b="1" dirty="0" smtClean="0"/>
              <a:t>Part - Revolve</a:t>
            </a:r>
            <a:endParaRPr lang="en-US" sz="1600" dirty="0"/>
          </a:p>
          <a:p>
            <a:pPr algn="just" eaLnBrk="1" hangingPunct="1"/>
            <a:r>
              <a:rPr lang="en-US" sz="1600" dirty="0" smtClean="0"/>
              <a:t>Do a full 360° revolve around the vertical sketch axis. Click 'OK'.</a:t>
            </a:r>
          </a:p>
          <a:p>
            <a:pPr algn="just" eaLnBrk="1" hangingPunct="1"/>
            <a:endParaRPr lang="en-US" sz="1600" dirty="0"/>
          </a:p>
          <a:p>
            <a:pPr algn="just" eaLnBrk="1" hangingPunct="1"/>
            <a:endParaRPr lang="en-US" sz="1600" dirty="0" smtClean="0"/>
          </a:p>
          <a:p>
            <a:pPr algn="just" eaLnBrk="1" hangingPunct="1"/>
            <a:endParaRPr lang="en-US" sz="1600" dirty="0" smtClean="0"/>
          </a:p>
          <a:p>
            <a:pPr algn="just" eaLnBrk="1" hangingPunct="1"/>
            <a:r>
              <a:rPr lang="en-US" sz="1600" dirty="0" smtClean="0"/>
              <a:t>In the following few steps, the pipes / branches for the header are going to be created. First change over to the 'Part' workbench.</a:t>
            </a:r>
            <a:endParaRPr lang="en-US" sz="160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2037" y="1313479"/>
            <a:ext cx="3170827" cy="2547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5723" y="4005063"/>
            <a:ext cx="3177141" cy="2287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1768445"/>
      </p:ext>
    </p:extLst>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16</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a:t>Creating the Spherical Header CAD Model</a:t>
            </a:r>
            <a:endParaRPr lang="en-US" dirty="0" smtClean="0"/>
          </a:p>
        </p:txBody>
      </p:sp>
      <p:sp>
        <p:nvSpPr>
          <p:cNvPr id="19461" name="Rectangle 3"/>
          <p:cNvSpPr>
            <a:spLocks noGrp="1" noChangeArrowheads="1"/>
          </p:cNvSpPr>
          <p:nvPr>
            <p:ph type="body" idx="1"/>
          </p:nvPr>
        </p:nvSpPr>
        <p:spPr>
          <a:xfrm>
            <a:off x="252000" y="1320142"/>
            <a:ext cx="4320000" cy="5045075"/>
          </a:xfrm>
        </p:spPr>
        <p:txBody>
          <a:bodyPr/>
          <a:lstStyle/>
          <a:p>
            <a:pPr marL="0" indent="0" algn="just" eaLnBrk="1" hangingPunct="1">
              <a:buNone/>
            </a:pPr>
            <a:r>
              <a:rPr lang="en-US" sz="1600" b="1" dirty="0"/>
              <a:t>Creating the Part </a:t>
            </a:r>
            <a:r>
              <a:rPr lang="en-US" sz="1600" b="1" dirty="0" smtClean="0"/>
              <a:t>– Adding the Four Pipes</a:t>
            </a:r>
            <a:endParaRPr lang="en-US" sz="1600" dirty="0"/>
          </a:p>
          <a:p>
            <a:pPr algn="just" eaLnBrk="1" hangingPunct="1"/>
            <a:r>
              <a:rPr lang="en-US" sz="1600" dirty="0" smtClean="0"/>
              <a:t>Click on the 'Create a cylinder' icon. A new cylinder will appear in the part tree. Repeat this until four cylinders appear in the tree.</a:t>
            </a:r>
          </a:p>
          <a:p>
            <a:pPr algn="just" eaLnBrk="1" hangingPunct="1"/>
            <a:r>
              <a:rPr lang="en-US" sz="1600" dirty="0"/>
              <a:t>Click on the first cylinder in the tree. Its properties will appear in the property box located under the tree view box.</a:t>
            </a:r>
          </a:p>
          <a:p>
            <a:pPr algn="just" eaLnBrk="1" hangingPunct="1"/>
            <a:r>
              <a:rPr lang="en-US" sz="1600" dirty="0" smtClean="0"/>
              <a:t>In </a:t>
            </a:r>
            <a:r>
              <a:rPr lang="en-US" sz="1600" dirty="0"/>
              <a:t>the property box under the heading ‘Cylinder’, change the radius to 102.5mm.</a:t>
            </a:r>
          </a:p>
          <a:p>
            <a:pPr algn="just" eaLnBrk="1" hangingPunct="1"/>
            <a:r>
              <a:rPr lang="en-US" sz="1600" dirty="0"/>
              <a:t>Change the height to 1200mm.</a:t>
            </a:r>
          </a:p>
          <a:p>
            <a:pPr algn="just" eaLnBrk="1" hangingPunct="1"/>
            <a:r>
              <a:rPr lang="en-US" sz="1600" dirty="0"/>
              <a:t>You should be able to see the cylinder protruding from the header </a:t>
            </a:r>
            <a:r>
              <a:rPr lang="en-US" sz="1600" dirty="0" smtClean="0"/>
              <a:t>section in the document window.</a:t>
            </a:r>
            <a:endParaRPr lang="en-US" sz="1600" dirty="0"/>
          </a:p>
          <a:p>
            <a:pPr algn="just" eaLnBrk="1" hangingPunct="1"/>
            <a:r>
              <a:rPr lang="en-US" sz="1600" dirty="0"/>
              <a:t>Change the radius and height of the other three cylinders </a:t>
            </a:r>
            <a:r>
              <a:rPr lang="en-US" sz="1600" dirty="0" smtClean="0"/>
              <a:t>to </a:t>
            </a:r>
            <a:r>
              <a:rPr lang="en-US" sz="1600" dirty="0"/>
              <a:t>the same values as the first one.</a:t>
            </a:r>
          </a:p>
        </p:txBody>
      </p:sp>
      <p:pic>
        <p:nvPicPr>
          <p:cNvPr id="430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1310" y="1265592"/>
            <a:ext cx="3426855" cy="15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1310" y="3068960"/>
            <a:ext cx="3426855" cy="3186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2909841"/>
      </p:ext>
    </p:extLst>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17</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a:t>Creating the Spherical Header CAD Model</a:t>
            </a:r>
            <a:endParaRPr lang="en-US" dirty="0" smtClean="0"/>
          </a:p>
        </p:txBody>
      </p:sp>
      <p:sp>
        <p:nvSpPr>
          <p:cNvPr id="19461" name="Rectangle 3"/>
          <p:cNvSpPr>
            <a:spLocks noGrp="1" noChangeArrowheads="1"/>
          </p:cNvSpPr>
          <p:nvPr>
            <p:ph type="body" idx="1"/>
          </p:nvPr>
        </p:nvSpPr>
        <p:spPr>
          <a:xfrm>
            <a:off x="252000" y="1320142"/>
            <a:ext cx="4320000" cy="5045075"/>
          </a:xfrm>
        </p:spPr>
        <p:txBody>
          <a:bodyPr/>
          <a:lstStyle/>
          <a:p>
            <a:pPr marL="0" indent="0" algn="just" eaLnBrk="1" hangingPunct="1">
              <a:buNone/>
            </a:pPr>
            <a:r>
              <a:rPr lang="en-US" sz="1600" b="1" dirty="0"/>
              <a:t>Creating the Part </a:t>
            </a:r>
            <a:r>
              <a:rPr lang="en-US" sz="1600" b="1" dirty="0" smtClean="0"/>
              <a:t>– Adding the Four Pipes</a:t>
            </a:r>
            <a:endParaRPr lang="en-US" sz="1600" dirty="0"/>
          </a:p>
          <a:p>
            <a:pPr algn="just" eaLnBrk="1" hangingPunct="1"/>
            <a:r>
              <a:rPr lang="en-US" sz="1600" dirty="0" smtClean="0"/>
              <a:t>Select the first cylinder in the tree view again.</a:t>
            </a:r>
          </a:p>
          <a:p>
            <a:pPr algn="just" eaLnBrk="1" hangingPunct="1"/>
            <a:r>
              <a:rPr lang="en-US" sz="1600" dirty="0" smtClean="0"/>
              <a:t>In the property view, click on the      button next to the ‘Placement’ column. This will open the placement task box. If the button is not visible, just click in the cell containing the word ‘Placement’ and it will appear to the right of that row.</a:t>
            </a:r>
          </a:p>
          <a:p>
            <a:pPr algn="just" eaLnBrk="1" hangingPunct="1"/>
            <a:r>
              <a:rPr lang="en-US" sz="1600" dirty="0" smtClean="0"/>
              <a:t>When </a:t>
            </a:r>
            <a:r>
              <a:rPr lang="en-US" sz="1600" dirty="0"/>
              <a:t>the task box opens, ensure that the ‘Rotation’ is set to ‘Rotation axis with angle’.</a:t>
            </a:r>
          </a:p>
          <a:p>
            <a:pPr algn="just" eaLnBrk="1" hangingPunct="1"/>
            <a:r>
              <a:rPr lang="en-US" sz="1600" dirty="0" smtClean="0"/>
              <a:t>Next to the heading ‘Axis’, set </a:t>
            </a:r>
            <a:r>
              <a:rPr lang="en-US" sz="1600" dirty="0"/>
              <a:t>the axis of rotation to the x-axis.</a:t>
            </a:r>
          </a:p>
          <a:p>
            <a:pPr algn="just" eaLnBrk="1" hangingPunct="1"/>
            <a:r>
              <a:rPr lang="en-US" sz="1600" dirty="0"/>
              <a:t>Set the angle of rotation to 55</a:t>
            </a:r>
            <a:r>
              <a:rPr lang="en-US" sz="1600" dirty="0" smtClean="0"/>
              <a:t>°. Click ‘OK’ to close the task box.</a:t>
            </a:r>
            <a:endParaRPr lang="en-US" sz="16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338" y="1179660"/>
            <a:ext cx="3241054" cy="1957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 t="1" r="17149" b="-2"/>
          <a:stretch/>
        </p:blipFill>
        <p:spPr bwMode="auto">
          <a:xfrm>
            <a:off x="3639830" y="2527080"/>
            <a:ext cx="165720" cy="16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3197345"/>
            <a:ext cx="3241054" cy="3433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1178635"/>
      </p:ext>
    </p:extLst>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18</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a:t>Creating the Spherical Header CAD Model</a:t>
            </a:r>
            <a:endParaRPr lang="en-US" dirty="0" smtClean="0"/>
          </a:p>
        </p:txBody>
      </p:sp>
      <p:sp>
        <p:nvSpPr>
          <p:cNvPr id="19461" name="Rectangle 3"/>
          <p:cNvSpPr>
            <a:spLocks noGrp="1" noChangeArrowheads="1"/>
          </p:cNvSpPr>
          <p:nvPr>
            <p:ph type="body" idx="1"/>
          </p:nvPr>
        </p:nvSpPr>
        <p:spPr>
          <a:xfrm>
            <a:off x="252000" y="1320142"/>
            <a:ext cx="4320000" cy="5045075"/>
          </a:xfrm>
        </p:spPr>
        <p:txBody>
          <a:bodyPr/>
          <a:lstStyle/>
          <a:p>
            <a:pPr marL="0" indent="0" algn="just" eaLnBrk="1" hangingPunct="1">
              <a:buNone/>
            </a:pPr>
            <a:r>
              <a:rPr lang="en-US" sz="1600" b="1" dirty="0"/>
              <a:t>Creating the Part </a:t>
            </a:r>
            <a:r>
              <a:rPr lang="en-US" sz="1600" b="1" dirty="0" smtClean="0"/>
              <a:t>– Adding the Four Pipes</a:t>
            </a:r>
            <a:endParaRPr lang="en-US" sz="1600" dirty="0"/>
          </a:p>
          <a:p>
            <a:pPr algn="just" eaLnBrk="1" hangingPunct="1"/>
            <a:r>
              <a:rPr lang="en-US" sz="1600" dirty="0" smtClean="0"/>
              <a:t>Select the second cylinder in the tree view and under its properties click on the    button        next to ‘Placement’ to open the placement task box for the second cylinder.</a:t>
            </a:r>
          </a:p>
          <a:p>
            <a:pPr algn="just" eaLnBrk="1" hangingPunct="1"/>
            <a:r>
              <a:rPr lang="en-US" sz="1600" dirty="0" smtClean="0"/>
              <a:t>When </a:t>
            </a:r>
            <a:r>
              <a:rPr lang="en-US" sz="1600" dirty="0"/>
              <a:t>the task box opens, ensure that the ‘Rotation’ is set to ‘Rotation axis with angle’.</a:t>
            </a:r>
          </a:p>
          <a:p>
            <a:pPr algn="just" eaLnBrk="1" hangingPunct="1"/>
            <a:r>
              <a:rPr lang="en-US" sz="1600" dirty="0" smtClean="0"/>
              <a:t>Next to the heading ‘Axis’, set </a:t>
            </a:r>
            <a:r>
              <a:rPr lang="en-US" sz="1600" dirty="0"/>
              <a:t>the axis of rotation to the x-axis.</a:t>
            </a:r>
          </a:p>
          <a:p>
            <a:pPr algn="just" eaLnBrk="1" hangingPunct="1"/>
            <a:r>
              <a:rPr lang="en-US" sz="1600" dirty="0"/>
              <a:t>Set the angle of rotation to </a:t>
            </a:r>
            <a:r>
              <a:rPr lang="en-US" sz="1600" dirty="0" smtClean="0"/>
              <a:t>360° - 55° = 305°.</a:t>
            </a:r>
            <a:endParaRPr lang="en-US" sz="1600" dirty="0"/>
          </a:p>
          <a:p>
            <a:pPr algn="just" eaLnBrk="1" hangingPunct="1"/>
            <a:r>
              <a:rPr lang="en-US" sz="1600" dirty="0"/>
              <a:t>Click ‘OK’ when </a:t>
            </a:r>
            <a:r>
              <a:rPr lang="en-US" sz="1600" dirty="0" smtClean="0"/>
              <a:t>done to </a:t>
            </a:r>
            <a:r>
              <a:rPr lang="en-US" sz="1600" dirty="0"/>
              <a:t>close the </a:t>
            </a:r>
            <a:r>
              <a:rPr lang="en-US" sz="1600" dirty="0" smtClean="0"/>
              <a:t>task box.</a:t>
            </a:r>
            <a:endParaRPr lang="en-US" sz="1600" dirty="0"/>
          </a:p>
          <a:p>
            <a:pPr algn="just" eaLnBrk="1" hangingPunct="1"/>
            <a:endParaRPr lang="en-US" sz="1600"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338" y="1179660"/>
            <a:ext cx="3241054" cy="1957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 t="1" r="17149" b="-2"/>
          <a:stretch/>
        </p:blipFill>
        <p:spPr bwMode="auto">
          <a:xfrm>
            <a:off x="1340186" y="2295586"/>
            <a:ext cx="165720" cy="16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59337" y="3255609"/>
            <a:ext cx="4087543" cy="25496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2131751"/>
      </p:ext>
    </p:extLst>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19</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a:t>Creating the Spherical Header CAD Model</a:t>
            </a:r>
            <a:endParaRPr lang="en-US" dirty="0" smtClean="0"/>
          </a:p>
        </p:txBody>
      </p:sp>
      <p:sp>
        <p:nvSpPr>
          <p:cNvPr id="19461" name="Rectangle 3"/>
          <p:cNvSpPr>
            <a:spLocks noGrp="1" noChangeArrowheads="1"/>
          </p:cNvSpPr>
          <p:nvPr>
            <p:ph type="body" idx="1"/>
          </p:nvPr>
        </p:nvSpPr>
        <p:spPr>
          <a:xfrm>
            <a:off x="252000" y="1320142"/>
            <a:ext cx="4320000" cy="5045075"/>
          </a:xfrm>
        </p:spPr>
        <p:txBody>
          <a:bodyPr/>
          <a:lstStyle/>
          <a:p>
            <a:pPr marL="0" indent="0" algn="just" eaLnBrk="1" hangingPunct="1">
              <a:buNone/>
            </a:pPr>
            <a:r>
              <a:rPr lang="en-US" sz="1600" b="1" dirty="0"/>
              <a:t>Creating the Part </a:t>
            </a:r>
            <a:r>
              <a:rPr lang="en-US" sz="1600" b="1" dirty="0" smtClean="0"/>
              <a:t>– Adding the Four Pipes</a:t>
            </a:r>
            <a:endParaRPr lang="en-US" sz="1600" dirty="0"/>
          </a:p>
          <a:p>
            <a:pPr algn="just" eaLnBrk="1" hangingPunct="1"/>
            <a:r>
              <a:rPr lang="en-US" sz="1600" dirty="0" smtClean="0"/>
              <a:t>Similarly, open the Placement task box for the third cylinder.</a:t>
            </a:r>
          </a:p>
          <a:p>
            <a:pPr algn="just" eaLnBrk="1" hangingPunct="1"/>
            <a:r>
              <a:rPr lang="en-US" sz="1600" dirty="0" smtClean="0"/>
              <a:t>Ensure the ‘Rotation’ setting is set to ‘Rotation axis with angle’.</a:t>
            </a:r>
          </a:p>
          <a:p>
            <a:pPr algn="just" eaLnBrk="1" hangingPunct="1"/>
            <a:r>
              <a:rPr lang="en-US" sz="1600" dirty="0" smtClean="0"/>
              <a:t>Set the Axis to the y-axis.</a:t>
            </a:r>
          </a:p>
          <a:p>
            <a:pPr algn="just" eaLnBrk="1" hangingPunct="1"/>
            <a:r>
              <a:rPr lang="en-US" sz="1600" dirty="0" smtClean="0"/>
              <a:t>Change the angle to 55° and click ‘OK’ to close the task box.</a:t>
            </a:r>
          </a:p>
          <a:p>
            <a:pPr algn="just" eaLnBrk="1" hangingPunct="1"/>
            <a:r>
              <a:rPr lang="en-US" sz="1600" dirty="0"/>
              <a:t>Similarly, open the Placement task box for the </a:t>
            </a:r>
            <a:r>
              <a:rPr lang="en-US" sz="1600" dirty="0" smtClean="0"/>
              <a:t>fourth cylinder. Ensure </a:t>
            </a:r>
            <a:r>
              <a:rPr lang="en-US" sz="1600" dirty="0"/>
              <a:t>the ‘Rotation’ setting is set to ‘Rotation axis with angle’.</a:t>
            </a:r>
          </a:p>
          <a:p>
            <a:pPr algn="just" eaLnBrk="1" hangingPunct="1"/>
            <a:r>
              <a:rPr lang="en-US" sz="1600" dirty="0"/>
              <a:t>Set the Axis to the y-axis.</a:t>
            </a:r>
          </a:p>
          <a:p>
            <a:pPr algn="just" eaLnBrk="1" hangingPunct="1"/>
            <a:r>
              <a:rPr lang="en-US" sz="1600" dirty="0"/>
              <a:t>Change the angle to </a:t>
            </a:r>
            <a:r>
              <a:rPr lang="en-US" sz="1600" dirty="0" smtClean="0"/>
              <a:t>305° </a:t>
            </a:r>
            <a:r>
              <a:rPr lang="en-US" sz="1600" dirty="0"/>
              <a:t>and click ‘OK’ to close the task box.</a:t>
            </a:r>
          </a:p>
          <a:p>
            <a:pPr algn="just" eaLnBrk="1" hangingPunct="1"/>
            <a:endParaRPr lang="en-US" sz="1600" dirty="0" smtClean="0"/>
          </a:p>
          <a:p>
            <a:pPr algn="just" eaLnBrk="1" hangingPunct="1"/>
            <a:endParaRPr lang="en-US" sz="1600" dirty="0"/>
          </a:p>
          <a:p>
            <a:pPr algn="just" eaLnBrk="1" hangingPunct="1"/>
            <a:endParaRPr lang="en-US" sz="1600" dirty="0" smtClean="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916832"/>
            <a:ext cx="3868046"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1511432"/>
      </p:ext>
    </p:extLst>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2</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smtClean="0"/>
              <a:t>Introduction</a:t>
            </a:r>
          </a:p>
        </p:txBody>
      </p:sp>
      <p:sp>
        <p:nvSpPr>
          <p:cNvPr id="19461" name="Rectangle 3"/>
          <p:cNvSpPr>
            <a:spLocks noGrp="1" noChangeArrowheads="1"/>
          </p:cNvSpPr>
          <p:nvPr>
            <p:ph type="body" idx="1"/>
          </p:nvPr>
        </p:nvSpPr>
        <p:spPr>
          <a:xfrm>
            <a:off x="251520" y="1124744"/>
            <a:ext cx="8496944" cy="5045075"/>
          </a:xfrm>
        </p:spPr>
        <p:txBody>
          <a:bodyPr/>
          <a:lstStyle/>
          <a:p>
            <a:pPr marL="0" indent="0" eaLnBrk="1" hangingPunct="1">
              <a:buFontTx/>
              <a:buNone/>
              <a:defRPr/>
            </a:pPr>
            <a:r>
              <a:rPr lang="en-US" sz="1800" b="1" dirty="0"/>
              <a:t>Background</a:t>
            </a:r>
            <a:r>
              <a:rPr lang="en-US" sz="1800" dirty="0"/>
              <a:t>:</a:t>
            </a:r>
          </a:p>
          <a:p>
            <a:pPr eaLnBrk="1" hangingPunct="1">
              <a:defRPr/>
            </a:pPr>
            <a:r>
              <a:rPr lang="en-US" sz="1800" dirty="0"/>
              <a:t>This workshop assumes no prior experience </a:t>
            </a:r>
            <a:r>
              <a:rPr lang="en-US" sz="1800" dirty="0" smtClean="0"/>
              <a:t>of </a:t>
            </a:r>
            <a:r>
              <a:rPr lang="en-US" sz="1800" dirty="0"/>
              <a:t>the </a:t>
            </a:r>
            <a:r>
              <a:rPr lang="en-US" sz="1800" dirty="0" err="1"/>
              <a:t>FreeCAD</a:t>
            </a:r>
            <a:r>
              <a:rPr lang="en-US" sz="1800" dirty="0"/>
              <a:t> modeling environment.</a:t>
            </a:r>
          </a:p>
          <a:p>
            <a:pPr marL="0" indent="0" eaLnBrk="1" hangingPunct="1">
              <a:buFontTx/>
              <a:buNone/>
              <a:defRPr/>
            </a:pPr>
            <a:endParaRPr lang="en-US" sz="1800" dirty="0"/>
          </a:p>
          <a:p>
            <a:pPr marL="0" indent="0" eaLnBrk="1" hangingPunct="1">
              <a:buFontTx/>
              <a:buNone/>
              <a:defRPr/>
            </a:pPr>
            <a:r>
              <a:rPr lang="en-US" sz="1800" b="1" dirty="0"/>
              <a:t>Objectives</a:t>
            </a:r>
            <a:r>
              <a:rPr lang="en-US" sz="1800" dirty="0"/>
              <a:t>:</a:t>
            </a:r>
          </a:p>
          <a:p>
            <a:pPr eaLnBrk="1" hangingPunct="1">
              <a:defRPr/>
            </a:pPr>
            <a:r>
              <a:rPr lang="en-US" sz="1800" dirty="0"/>
              <a:t>Create a </a:t>
            </a:r>
            <a:r>
              <a:rPr lang="en-US" sz="1800" dirty="0" err="1"/>
              <a:t>FreeCAD</a:t>
            </a:r>
            <a:r>
              <a:rPr lang="en-US" sz="1800" dirty="0"/>
              <a:t> project</a:t>
            </a:r>
          </a:p>
          <a:p>
            <a:pPr eaLnBrk="1" hangingPunct="1">
              <a:defRPr/>
            </a:pPr>
            <a:r>
              <a:rPr lang="en-US" sz="1800" dirty="0"/>
              <a:t>Create </a:t>
            </a:r>
            <a:r>
              <a:rPr lang="en-US" sz="1800" dirty="0" smtClean="0"/>
              <a:t>a spherical header from </a:t>
            </a:r>
            <a:r>
              <a:rPr lang="en-US" sz="1800" dirty="0"/>
              <a:t>sketches and basic 3D shapes in </a:t>
            </a:r>
            <a:r>
              <a:rPr lang="en-US" sz="1800" dirty="0" err="1"/>
              <a:t>FreeCAD</a:t>
            </a:r>
            <a:endParaRPr lang="en-US" sz="1800" dirty="0"/>
          </a:p>
          <a:p>
            <a:pPr eaLnBrk="1" hangingPunct="1">
              <a:defRPr/>
            </a:pPr>
            <a:r>
              <a:rPr lang="en-US" sz="1800" dirty="0" smtClean="0"/>
              <a:t>Set </a:t>
            </a:r>
            <a:r>
              <a:rPr lang="en-US" sz="1800" dirty="0"/>
              <a:t>up and </a:t>
            </a:r>
            <a:r>
              <a:rPr lang="en-US" sz="1800" dirty="0" smtClean="0"/>
              <a:t>solve a spherical header </a:t>
            </a:r>
            <a:r>
              <a:rPr lang="en-US" sz="1800" dirty="0"/>
              <a:t>FEM </a:t>
            </a:r>
            <a:r>
              <a:rPr lang="en-US" sz="1800" dirty="0" smtClean="0"/>
              <a:t>model</a:t>
            </a:r>
          </a:p>
          <a:p>
            <a:pPr eaLnBrk="1" hangingPunct="1">
              <a:defRPr/>
            </a:pPr>
            <a:r>
              <a:rPr lang="en-US" sz="1800" dirty="0" smtClean="0"/>
              <a:t>Evaluate and understand results</a:t>
            </a:r>
            <a:endParaRPr lang="en-US" sz="1800" dirty="0"/>
          </a:p>
          <a:p>
            <a:pPr eaLnBrk="1" hangingPunct="1">
              <a:defRPr/>
            </a:pPr>
            <a:r>
              <a:rPr lang="en-US" sz="1800" dirty="0" smtClean="0"/>
              <a:t>Save the </a:t>
            </a:r>
            <a:r>
              <a:rPr lang="en-US" sz="1800" dirty="0" err="1" smtClean="0"/>
              <a:t>FreeCAD</a:t>
            </a:r>
            <a:r>
              <a:rPr lang="en-US" sz="1800" dirty="0" smtClean="0"/>
              <a:t> project</a:t>
            </a:r>
            <a:endParaRPr lang="en-US" sz="1800" dirty="0"/>
          </a:p>
        </p:txBody>
      </p:sp>
      <p:pic>
        <p:nvPicPr>
          <p:cNvPr id="52228" name="Picture 4" descr="D:\Kriel_Header_7-3-2016\Screenshots\Header_Complete(no mesh).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4208" y="4654384"/>
            <a:ext cx="2510237" cy="2069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505429"/>
      </p:ext>
    </p:extLst>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20</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a:t>Creating the Spherical Header CAD Model</a:t>
            </a:r>
            <a:endParaRPr lang="en-US" dirty="0" smtClean="0"/>
          </a:p>
        </p:txBody>
      </p:sp>
      <p:sp>
        <p:nvSpPr>
          <p:cNvPr id="19461" name="Rectangle 3"/>
          <p:cNvSpPr>
            <a:spLocks noGrp="1" noChangeArrowheads="1"/>
          </p:cNvSpPr>
          <p:nvPr>
            <p:ph type="body" idx="1"/>
          </p:nvPr>
        </p:nvSpPr>
        <p:spPr>
          <a:xfrm>
            <a:off x="436562" y="1436688"/>
            <a:ext cx="4680000" cy="5045075"/>
          </a:xfrm>
        </p:spPr>
        <p:txBody>
          <a:bodyPr/>
          <a:lstStyle/>
          <a:p>
            <a:pPr marL="0" indent="0" algn="just" eaLnBrk="1" hangingPunct="1">
              <a:buNone/>
            </a:pPr>
            <a:r>
              <a:rPr lang="en-US" sz="1600" b="1" dirty="0"/>
              <a:t>Creating the Part </a:t>
            </a:r>
            <a:r>
              <a:rPr lang="en-US" sz="1600" b="1" dirty="0" smtClean="0"/>
              <a:t>– Creating Thickness</a:t>
            </a:r>
            <a:endParaRPr lang="en-US" sz="1600" dirty="0"/>
          </a:p>
          <a:p>
            <a:pPr algn="just" eaLnBrk="1" hangingPunct="1"/>
            <a:r>
              <a:rPr lang="en-US" sz="1600" dirty="0" smtClean="0"/>
              <a:t>Now we must hollow out the cylinders to create pipes. In the tree view, select all the components except the first cylinder using ‘Ctrl’ + click</a:t>
            </a:r>
            <a:r>
              <a:rPr lang="en-US" sz="1600" dirty="0"/>
              <a:t>.</a:t>
            </a:r>
            <a:r>
              <a:rPr lang="en-US" sz="1600" dirty="0" smtClean="0"/>
              <a:t> Right click on one of the selected labels and say 'toggle visibility‘ or press the spacebar key on your keyboard. Everything should disappear except the first cylinder.</a:t>
            </a:r>
          </a:p>
          <a:p>
            <a:pPr algn="just" eaLnBrk="1" hangingPunct="1"/>
            <a:r>
              <a:rPr lang="en-US" sz="1600" dirty="0" smtClean="0"/>
              <a:t>Now select the top and bottom face of the cylinder, and click on the 'Thickness‘     icon       on the taskbar.</a:t>
            </a:r>
            <a:endParaRPr lang="en-US" sz="1600" dirty="0"/>
          </a:p>
        </p:txBody>
      </p:sp>
      <p:pic>
        <p:nvPicPr>
          <p:cNvPr id="4505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2814"/>
          <a:stretch/>
        </p:blipFill>
        <p:spPr bwMode="auto">
          <a:xfrm>
            <a:off x="5129736" y="1268760"/>
            <a:ext cx="1636212"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59" name="Picture 3" descr="D:\Kriel_Header_7-3-2016\Screenshots\31-select front back face and shell featur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980" b="12691"/>
          <a:stretch/>
        </p:blipFill>
        <p:spPr bwMode="auto">
          <a:xfrm>
            <a:off x="5116562" y="3935202"/>
            <a:ext cx="3606247" cy="194207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597" y="3935072"/>
            <a:ext cx="283146" cy="243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7367735"/>
      </p:ext>
    </p:extLst>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21</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a:t>Creating the Spherical Header CAD Model</a:t>
            </a:r>
            <a:endParaRPr lang="en-US" dirty="0" smtClean="0"/>
          </a:p>
        </p:txBody>
      </p:sp>
      <p:sp>
        <p:nvSpPr>
          <p:cNvPr id="19461" name="Rectangle 3"/>
          <p:cNvSpPr>
            <a:spLocks noGrp="1" noChangeArrowheads="1"/>
          </p:cNvSpPr>
          <p:nvPr>
            <p:ph type="body" idx="1"/>
          </p:nvPr>
        </p:nvSpPr>
        <p:spPr>
          <a:xfrm>
            <a:off x="436562" y="1436688"/>
            <a:ext cx="4680000" cy="5045075"/>
          </a:xfrm>
        </p:spPr>
        <p:txBody>
          <a:bodyPr/>
          <a:lstStyle/>
          <a:p>
            <a:pPr marL="0" indent="0" algn="just" eaLnBrk="1" hangingPunct="1">
              <a:buNone/>
            </a:pPr>
            <a:r>
              <a:rPr lang="en-US" sz="1600" b="1" dirty="0"/>
              <a:t>Creating the Part </a:t>
            </a:r>
            <a:r>
              <a:rPr lang="en-US" sz="1600" b="1" dirty="0" smtClean="0"/>
              <a:t>– Creating Thickness (cont.)</a:t>
            </a:r>
            <a:endParaRPr lang="en-US" sz="1600" dirty="0"/>
          </a:p>
          <a:p>
            <a:pPr algn="just" eaLnBrk="1" hangingPunct="1"/>
            <a:r>
              <a:rPr lang="en-US" sz="1600" dirty="0" smtClean="0"/>
              <a:t>Select a thickness of 55mm and click 'OK'.</a:t>
            </a:r>
          </a:p>
          <a:p>
            <a:pPr algn="just" eaLnBrk="1" hangingPunct="1"/>
            <a:r>
              <a:rPr lang="en-US" sz="1600" dirty="0" smtClean="0"/>
              <a:t>Note that the thickness feature is added in the parts tree.</a:t>
            </a:r>
          </a:p>
          <a:p>
            <a:pPr algn="just" eaLnBrk="1" hangingPunct="1"/>
            <a:r>
              <a:rPr lang="en-US" sz="1600" dirty="0" smtClean="0"/>
              <a:t>Now right-click on the 'Thickness' in the tree, and select 'toggle visibility' to make it disappear. Notice one less cylinder in the tree view. The first cylinder has now moved under the thickness feature in the tree view. Right click on the next available cylinder in the tree and select 'toggle visibility' to make it appear.</a:t>
            </a:r>
          </a:p>
          <a:p>
            <a:pPr algn="just" eaLnBrk="1" hangingPunct="1"/>
            <a:r>
              <a:rPr lang="en-US" sz="1600" dirty="0" smtClean="0"/>
              <a:t>Repeat the same process with all the other cylinders in applying the 'Thickness' feature. </a:t>
            </a:r>
          </a:p>
          <a:p>
            <a:pPr algn="just" eaLnBrk="1" hangingPunct="1"/>
            <a:r>
              <a:rPr lang="en-US" sz="1600" dirty="0" smtClean="0"/>
              <a:t>The header should now look like the figure on the far right.</a:t>
            </a:r>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1678" y="1196753"/>
            <a:ext cx="1853588" cy="1944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9782" y="1202824"/>
            <a:ext cx="1564940" cy="1833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7879" y="4161406"/>
            <a:ext cx="2082336" cy="1766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1678" y="3609517"/>
            <a:ext cx="1743645" cy="2339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3812318"/>
      </p:ext>
    </p:extLst>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22</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a:t>Creating the Spherical Header CAD Model</a:t>
            </a:r>
            <a:endParaRPr lang="en-US" dirty="0" smtClean="0"/>
          </a:p>
        </p:txBody>
      </p:sp>
      <p:sp>
        <p:nvSpPr>
          <p:cNvPr id="19461" name="Rectangle 3"/>
          <p:cNvSpPr>
            <a:spLocks noGrp="1" noChangeArrowheads="1"/>
          </p:cNvSpPr>
          <p:nvPr>
            <p:ph type="body" idx="1"/>
          </p:nvPr>
        </p:nvSpPr>
        <p:spPr>
          <a:xfrm>
            <a:off x="436562" y="1436688"/>
            <a:ext cx="4495478" cy="5045075"/>
          </a:xfrm>
        </p:spPr>
        <p:txBody>
          <a:bodyPr/>
          <a:lstStyle/>
          <a:p>
            <a:pPr marL="0" indent="0" algn="just" eaLnBrk="1" hangingPunct="1">
              <a:buNone/>
            </a:pPr>
            <a:r>
              <a:rPr lang="en-US" sz="1600" b="1" dirty="0"/>
              <a:t>Creating the Part </a:t>
            </a:r>
            <a:r>
              <a:rPr lang="en-US" sz="1600" b="1" dirty="0" smtClean="0"/>
              <a:t>– Join Walled Objects</a:t>
            </a:r>
            <a:endParaRPr lang="en-US" sz="1600" dirty="0"/>
          </a:p>
          <a:p>
            <a:pPr algn="just" eaLnBrk="1" hangingPunct="1"/>
            <a:r>
              <a:rPr lang="en-US" sz="1600" dirty="0" smtClean="0"/>
              <a:t>If you turn the part around, you will notice the cylinders protruding through the spherical header wall.</a:t>
            </a:r>
          </a:p>
          <a:p>
            <a:pPr algn="just" eaLnBrk="1" hangingPunct="1"/>
            <a:r>
              <a:rPr lang="en-US" sz="1600" dirty="0" smtClean="0"/>
              <a:t>In order to remove this, the different bodies must be joined. The feature that is going to be used for this is the ‘Join walled objects’ feature        . </a:t>
            </a:r>
          </a:p>
          <a:p>
            <a:pPr algn="just" eaLnBrk="1" hangingPunct="1"/>
            <a:r>
              <a:rPr lang="en-US" sz="1600" dirty="0" smtClean="0"/>
              <a:t>Each ‘Thickness’ must be joined to the spherical header (‘Revolution’ in the tree view). From the tree view, select one 'Thickness' as well as the 'Revolution' from the list on the left and click on the 'Join walled objects' icon        on the task bar. If a dropdown menu appear, select the ‘Connect’ option.</a:t>
            </a:r>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5017" y="1197200"/>
            <a:ext cx="3330784" cy="2521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934" y="3513972"/>
            <a:ext cx="326501" cy="205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5019" y="3784096"/>
            <a:ext cx="3322266" cy="2234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8233" y="6060840"/>
            <a:ext cx="3319052" cy="524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7052" y="5085184"/>
            <a:ext cx="326501" cy="205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2747275"/>
      </p:ext>
    </p:extLst>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23</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a:t>Creating the Spherical Header CAD Model</a:t>
            </a:r>
            <a:endParaRPr lang="en-US" dirty="0" smtClean="0"/>
          </a:p>
        </p:txBody>
      </p:sp>
      <p:sp>
        <p:nvSpPr>
          <p:cNvPr id="19461" name="Rectangle 3"/>
          <p:cNvSpPr>
            <a:spLocks noGrp="1" noChangeArrowheads="1"/>
          </p:cNvSpPr>
          <p:nvPr>
            <p:ph type="body" idx="1"/>
          </p:nvPr>
        </p:nvSpPr>
        <p:spPr>
          <a:xfrm>
            <a:off x="436562" y="1436688"/>
            <a:ext cx="4495478" cy="5045075"/>
          </a:xfrm>
        </p:spPr>
        <p:txBody>
          <a:bodyPr/>
          <a:lstStyle/>
          <a:p>
            <a:pPr marL="0" indent="0" algn="just" eaLnBrk="1" hangingPunct="1">
              <a:buNone/>
            </a:pPr>
            <a:r>
              <a:rPr lang="en-US" sz="1600" b="1" dirty="0"/>
              <a:t>Creating the Part </a:t>
            </a:r>
            <a:r>
              <a:rPr lang="en-US" sz="1600" b="1" dirty="0" smtClean="0"/>
              <a:t>– Join Walled Objects (cont.)</a:t>
            </a:r>
            <a:endParaRPr lang="en-US" sz="1600" dirty="0"/>
          </a:p>
          <a:p>
            <a:pPr algn="just" eaLnBrk="1" hangingPunct="1"/>
            <a:r>
              <a:rPr lang="en-US" sz="1600" dirty="0" smtClean="0"/>
              <a:t>You will notice that the ‘Revolution’ feature and one of the ‘Thickness’ features have disappeared from the tree view and a new feature called ‘Connect’ have appeared. The ‘Revolution’ and ‘Thickness’ feature have moved to the ‘Connect’ feature.</a:t>
            </a:r>
          </a:p>
          <a:p>
            <a:pPr algn="just" eaLnBrk="1" hangingPunct="1"/>
            <a:r>
              <a:rPr lang="en-US" sz="1600" dirty="0" smtClean="0"/>
              <a:t>Select one of the remaining ‘Thickness’ features from the tree view, as well as the ‘Connect’ feature and click on the ‘Join walled object’ icon </a:t>
            </a:r>
            <a:r>
              <a:rPr lang="en-US" sz="1600" dirty="0"/>
              <a:t> </a:t>
            </a:r>
            <a:r>
              <a:rPr lang="en-US" sz="1600" dirty="0" smtClean="0"/>
              <a:t>      on the task bar. </a:t>
            </a:r>
            <a:r>
              <a:rPr lang="en-US" sz="1600" dirty="0"/>
              <a:t>If a dropdown menu appear, select the ‘Connect’ option</a:t>
            </a:r>
            <a:r>
              <a:rPr lang="en-US" sz="1600" dirty="0" smtClean="0"/>
              <a:t>.</a:t>
            </a:r>
          </a:p>
          <a:p>
            <a:pPr algn="just" eaLnBrk="1" hangingPunct="1"/>
            <a:r>
              <a:rPr lang="en-US" sz="1600" dirty="0" smtClean="0"/>
              <a:t>You will now notice that there is only two ‘Thickness’ features left in the tree view. Repeat the process on this page for the remaining two ‘Thickness’ features.</a:t>
            </a:r>
            <a:endParaRPr lang="en-US" sz="1600" dirty="0"/>
          </a:p>
          <a:p>
            <a:pPr algn="just" eaLnBrk="1" hangingPunct="1"/>
            <a:endParaRPr lang="en-US" sz="1600" dirty="0" smtClean="0"/>
          </a:p>
        </p:txBody>
      </p:sp>
      <p:pic>
        <p:nvPicPr>
          <p:cNvPr id="92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1556792"/>
            <a:ext cx="3467100" cy="547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6531" y="4399288"/>
            <a:ext cx="326501" cy="205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3" y="2180187"/>
            <a:ext cx="3467101" cy="2424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062" y="4725144"/>
            <a:ext cx="1462285" cy="1400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2125768"/>
      </p:ext>
    </p:extLst>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24</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a:t>Creating the Spherical Header CAD Model</a:t>
            </a:r>
            <a:endParaRPr lang="en-US" dirty="0" smtClean="0"/>
          </a:p>
        </p:txBody>
      </p:sp>
      <p:sp>
        <p:nvSpPr>
          <p:cNvPr id="19461" name="Rectangle 3"/>
          <p:cNvSpPr>
            <a:spLocks noGrp="1" noChangeArrowheads="1"/>
          </p:cNvSpPr>
          <p:nvPr>
            <p:ph type="body" idx="1"/>
          </p:nvPr>
        </p:nvSpPr>
        <p:spPr>
          <a:xfrm>
            <a:off x="436562" y="1436688"/>
            <a:ext cx="4680000" cy="5045075"/>
          </a:xfrm>
        </p:spPr>
        <p:txBody>
          <a:bodyPr/>
          <a:lstStyle/>
          <a:p>
            <a:pPr marL="0" indent="0" algn="just" eaLnBrk="1" hangingPunct="1">
              <a:buNone/>
            </a:pPr>
            <a:r>
              <a:rPr lang="en-US" sz="1600" b="1" dirty="0"/>
              <a:t>Creating the Part </a:t>
            </a:r>
            <a:r>
              <a:rPr lang="en-US" sz="1600" b="1" dirty="0" smtClean="0"/>
              <a:t>– Join Walled Objects (cont.)</a:t>
            </a:r>
            <a:endParaRPr lang="en-US" sz="1600" dirty="0" smtClean="0"/>
          </a:p>
          <a:p>
            <a:pPr algn="just" eaLnBrk="1" hangingPunct="1"/>
            <a:r>
              <a:rPr lang="en-US" sz="1600" dirty="0" smtClean="0"/>
              <a:t>When all the ‘Thickness’ features have been joined to the header, the protrusions of the cylinders will be removed and a shell will remain.</a:t>
            </a:r>
          </a:p>
          <a:p>
            <a:pPr algn="just" eaLnBrk="1" hangingPunct="1"/>
            <a:r>
              <a:rPr lang="en-US" sz="1600" dirty="0" smtClean="0"/>
              <a:t>All the created features will now be grouped under the last created ‘Connect’ feature in the tree view. This feature represents the entire part.</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1" y="1436688"/>
            <a:ext cx="1548344" cy="1512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0" y="3212976"/>
            <a:ext cx="3312369" cy="32808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6119616"/>
      </p:ext>
    </p:extLst>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25</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a:t>Creating the Spherical Header CAD Model</a:t>
            </a:r>
            <a:endParaRPr lang="en-US" dirty="0" smtClean="0"/>
          </a:p>
        </p:txBody>
      </p:sp>
      <p:sp>
        <p:nvSpPr>
          <p:cNvPr id="19461" name="Rectangle 3"/>
          <p:cNvSpPr>
            <a:spLocks noGrp="1" noChangeArrowheads="1"/>
          </p:cNvSpPr>
          <p:nvPr>
            <p:ph type="body" idx="1"/>
          </p:nvPr>
        </p:nvSpPr>
        <p:spPr>
          <a:xfrm>
            <a:off x="436562" y="1436688"/>
            <a:ext cx="4680000" cy="5045075"/>
          </a:xfrm>
        </p:spPr>
        <p:txBody>
          <a:bodyPr/>
          <a:lstStyle/>
          <a:p>
            <a:pPr marL="0" indent="0" algn="just" eaLnBrk="1" hangingPunct="1">
              <a:buNone/>
            </a:pPr>
            <a:r>
              <a:rPr lang="en-US" sz="1600" b="1" dirty="0"/>
              <a:t>Creating the Part </a:t>
            </a:r>
            <a:r>
              <a:rPr lang="en-US" sz="1600" b="1" dirty="0" smtClean="0"/>
              <a:t>– Adding End Caps</a:t>
            </a:r>
            <a:endParaRPr lang="en-US" sz="1600" dirty="0" smtClean="0"/>
          </a:p>
          <a:p>
            <a:pPr algn="just" eaLnBrk="1" hangingPunct="1"/>
            <a:r>
              <a:rPr lang="en-US" sz="1600" dirty="0" smtClean="0"/>
              <a:t>End caps need to be added to the pipes. Please note that this is only for specific FEM simulation purposes, and that a flat cap should never be designed and implemented as an end cap to a pipe under pressure in real life.</a:t>
            </a:r>
          </a:p>
          <a:p>
            <a:pPr algn="just" eaLnBrk="1" hangingPunct="1"/>
            <a:r>
              <a:rPr lang="en-US" sz="1600" dirty="0" smtClean="0"/>
              <a:t>Change the workbench to the ‘Part Design’ workbench.</a:t>
            </a:r>
          </a:p>
          <a:p>
            <a:pPr algn="just" eaLnBrk="1" hangingPunct="1"/>
            <a:r>
              <a:rPr lang="en-US" sz="1600" dirty="0" smtClean="0"/>
              <a:t>Rotate the part and select the top surface of any pipe. </a:t>
            </a:r>
          </a:p>
          <a:p>
            <a:pPr algn="just" eaLnBrk="1" hangingPunct="1"/>
            <a:r>
              <a:rPr lang="en-US" sz="1600" dirty="0" smtClean="0"/>
              <a:t>Select the 'create a new sketch' icon on the taskbar.</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2079" y="4062840"/>
            <a:ext cx="2592289" cy="177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79" y="5914155"/>
            <a:ext cx="3260103" cy="48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79" y="1311246"/>
            <a:ext cx="2431383"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9635852"/>
      </p:ext>
    </p:extLst>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26</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a:t>Creating the Spherical Header CAD Model</a:t>
            </a:r>
            <a:endParaRPr lang="en-US" dirty="0" smtClean="0"/>
          </a:p>
        </p:txBody>
      </p:sp>
      <p:sp>
        <p:nvSpPr>
          <p:cNvPr id="19461" name="Rectangle 3"/>
          <p:cNvSpPr>
            <a:spLocks noGrp="1" noChangeArrowheads="1"/>
          </p:cNvSpPr>
          <p:nvPr>
            <p:ph type="body" idx="1"/>
          </p:nvPr>
        </p:nvSpPr>
        <p:spPr>
          <a:xfrm>
            <a:off x="436562" y="1436688"/>
            <a:ext cx="4680000" cy="5045075"/>
          </a:xfrm>
        </p:spPr>
        <p:txBody>
          <a:bodyPr/>
          <a:lstStyle/>
          <a:p>
            <a:pPr marL="0" indent="0" algn="just" eaLnBrk="1" hangingPunct="1">
              <a:buNone/>
            </a:pPr>
            <a:r>
              <a:rPr lang="en-US" sz="1600" b="1" dirty="0"/>
              <a:t>Creating the Part </a:t>
            </a:r>
            <a:r>
              <a:rPr lang="en-US" sz="1600" b="1" dirty="0" smtClean="0"/>
              <a:t>– Adding End Caps (cont.)</a:t>
            </a:r>
            <a:endParaRPr lang="en-US" sz="1600" dirty="0" smtClean="0"/>
          </a:p>
          <a:p>
            <a:pPr algn="just" eaLnBrk="1" hangingPunct="1"/>
            <a:r>
              <a:rPr lang="en-US" sz="1600" dirty="0" smtClean="0"/>
              <a:t>The part will automatically rotate normal to the selected surface, and an axis system from the center point of the surface with a grid will automatically appear.</a:t>
            </a:r>
          </a:p>
          <a:p>
            <a:pPr algn="just" eaLnBrk="1" hangingPunct="1"/>
            <a:r>
              <a:rPr lang="en-US" sz="1600" dirty="0" smtClean="0"/>
              <a:t>Click on the ‘Create a circle in the sketcher’ icon      .</a:t>
            </a:r>
          </a:p>
          <a:p>
            <a:pPr algn="just" eaLnBrk="1" hangingPunct="1"/>
            <a:r>
              <a:rPr lang="en-US" sz="1600" dirty="0" smtClean="0"/>
              <a:t>Hover with the mouse pointer over the center point until it becomes yellow, then click on it to start drawing the circle. The radius of the circle will change as you move the mouse outwards. When nearing the outside edge of the pipe, click again to stop drawing the circle. Right click to exit drawing mode.</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3365" y="1389978"/>
            <a:ext cx="3460334" cy="1760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368" y="3284984"/>
            <a:ext cx="244530" cy="228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3363" y="4005064"/>
            <a:ext cx="3003051" cy="2236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7"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r="21981"/>
          <a:stretch/>
        </p:blipFill>
        <p:spPr bwMode="auto">
          <a:xfrm>
            <a:off x="5313365" y="3351052"/>
            <a:ext cx="3164064" cy="448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9913152"/>
      </p:ext>
    </p:extLst>
  </p:cSld>
  <p:clrMapOvr>
    <a:masterClrMapping/>
  </p:clrMapOvr>
  <p:transition spd="slow">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27</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a:t>Creating the Spherical Header CAD Model</a:t>
            </a:r>
            <a:endParaRPr lang="en-US" dirty="0" smtClean="0"/>
          </a:p>
        </p:txBody>
      </p:sp>
      <p:sp>
        <p:nvSpPr>
          <p:cNvPr id="19461" name="Rectangle 3"/>
          <p:cNvSpPr>
            <a:spLocks noGrp="1" noChangeArrowheads="1"/>
          </p:cNvSpPr>
          <p:nvPr>
            <p:ph type="body" idx="1"/>
          </p:nvPr>
        </p:nvSpPr>
        <p:spPr>
          <a:xfrm>
            <a:off x="436562" y="1436688"/>
            <a:ext cx="4680000" cy="5045075"/>
          </a:xfrm>
        </p:spPr>
        <p:txBody>
          <a:bodyPr/>
          <a:lstStyle/>
          <a:p>
            <a:pPr marL="0" indent="0" algn="just" eaLnBrk="1" hangingPunct="1">
              <a:buNone/>
            </a:pPr>
            <a:r>
              <a:rPr lang="en-US" sz="1600" b="1" dirty="0"/>
              <a:t>Creating the Part </a:t>
            </a:r>
            <a:r>
              <a:rPr lang="en-US" sz="1600" b="1" dirty="0" smtClean="0"/>
              <a:t>– Adding End Caps (cont.)</a:t>
            </a:r>
            <a:endParaRPr lang="en-US" sz="1600" dirty="0" smtClean="0"/>
          </a:p>
          <a:p>
            <a:pPr algn="just" eaLnBrk="1" hangingPunct="1"/>
            <a:r>
              <a:rPr lang="en-US" sz="1600" dirty="0" smtClean="0"/>
              <a:t>Select the circle either by clicking on it in the display window or by selecting it under the ‘Elements’ heading in the combo view. The circle should turn green in the display window when selected.</a:t>
            </a:r>
          </a:p>
          <a:p>
            <a:pPr algn="just" eaLnBrk="1" hangingPunct="1"/>
            <a:r>
              <a:rPr lang="en-US" sz="1600" dirty="0" smtClean="0"/>
              <a:t>Select the ‘Fix the radius of a circle or arc’ constraint       from the taskbar, and change the radius of the circle to 157.5mm and click ‘OK’.</a:t>
            </a:r>
          </a:p>
          <a:p>
            <a:pPr algn="just" eaLnBrk="1" hangingPunct="1"/>
            <a:r>
              <a:rPr lang="en-US" sz="1600" dirty="0" smtClean="0"/>
              <a:t>Exit the sketch by clicking ‘Close’ in the Tasks tab of the Combo View.</a:t>
            </a:r>
          </a:p>
        </p:txBody>
      </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2" y="1367571"/>
            <a:ext cx="3629342" cy="27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8080" y="3524602"/>
            <a:ext cx="231110" cy="190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39521"/>
          <a:stretch/>
        </p:blipFill>
        <p:spPr bwMode="auto">
          <a:xfrm>
            <a:off x="5116562" y="4169812"/>
            <a:ext cx="3732852"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3"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16562" y="4631234"/>
            <a:ext cx="3732852" cy="2043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2778516"/>
      </p:ext>
    </p:extLst>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28</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a:t>Creating the Spherical Header CAD Model</a:t>
            </a:r>
            <a:endParaRPr lang="en-US" dirty="0" smtClean="0"/>
          </a:p>
        </p:txBody>
      </p:sp>
      <p:sp>
        <p:nvSpPr>
          <p:cNvPr id="19461" name="Rectangle 3"/>
          <p:cNvSpPr>
            <a:spLocks noGrp="1" noChangeArrowheads="1"/>
          </p:cNvSpPr>
          <p:nvPr>
            <p:ph type="body" idx="1"/>
          </p:nvPr>
        </p:nvSpPr>
        <p:spPr>
          <a:xfrm>
            <a:off x="468064" y="1446684"/>
            <a:ext cx="4680000" cy="5429027"/>
          </a:xfrm>
        </p:spPr>
        <p:txBody>
          <a:bodyPr/>
          <a:lstStyle/>
          <a:p>
            <a:pPr marL="0" indent="0" algn="just" eaLnBrk="1" hangingPunct="1">
              <a:buNone/>
            </a:pPr>
            <a:r>
              <a:rPr lang="en-US" sz="1600" b="1" dirty="0"/>
              <a:t>Creating the Part </a:t>
            </a:r>
            <a:r>
              <a:rPr lang="en-US" sz="1600" b="1" dirty="0" smtClean="0"/>
              <a:t> – Adding End Caps (cont.)</a:t>
            </a:r>
            <a:endParaRPr lang="en-US" sz="1600" dirty="0" smtClean="0"/>
          </a:p>
          <a:p>
            <a:pPr algn="just" eaLnBrk="1" hangingPunct="1"/>
            <a:r>
              <a:rPr lang="en-US" sz="1600" dirty="0" smtClean="0"/>
              <a:t>Now we need to extrude the circle that we just sketched to form an end cap. Select the circle by clicking on the sketch label in the tree view on the left. The circle should turn green in the sketch window. Click on the ‘Pad’ icon      on the taskbar. The ‘Pad’ function will extrude the sketched circle into a cylinder.</a:t>
            </a:r>
          </a:p>
          <a:p>
            <a:pPr algn="just" eaLnBrk="1" hangingPunct="1"/>
            <a:r>
              <a:rPr lang="en-US" sz="1600" dirty="0" smtClean="0"/>
              <a:t>End caps on pipes under pressure will bend outwards, which in turn will complicate the stress calculations. It’s thus imperative to increase the end caps’ thickness to at least DOUBLE the pipe wall thickness to prevent this.</a:t>
            </a:r>
          </a:p>
          <a:p>
            <a:pPr algn="just" eaLnBrk="1" hangingPunct="1"/>
            <a:r>
              <a:rPr lang="en-US" sz="1600" dirty="0" smtClean="0"/>
              <a:t>Make the thickness 120 mm and click 'OK'. </a:t>
            </a:r>
          </a:p>
          <a:p>
            <a:pPr algn="just" eaLnBrk="1" hangingPunct="1"/>
            <a:r>
              <a:rPr lang="en-US" sz="1600" dirty="0" smtClean="0"/>
              <a:t>Similarly, draw circles on each of the other three pipes and apply the ‘Pad’ function.</a:t>
            </a:r>
          </a:p>
        </p:txBody>
      </p:sp>
      <p:pic>
        <p:nvPicPr>
          <p:cNvPr id="4101"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15070" b="-2"/>
          <a:stretch/>
        </p:blipFill>
        <p:spPr bwMode="auto">
          <a:xfrm>
            <a:off x="4482900" y="2841303"/>
            <a:ext cx="275296" cy="227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3346" y="1276220"/>
            <a:ext cx="3600400" cy="2094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26617"/>
          <a:stretch/>
        </p:blipFill>
        <p:spPr bwMode="auto">
          <a:xfrm>
            <a:off x="5291205" y="3569385"/>
            <a:ext cx="3585737"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9181" y="4124708"/>
            <a:ext cx="3597761" cy="1975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9119091"/>
      </p:ext>
    </p:extLst>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29</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a:t>Creating the Spherical Header CAD Model</a:t>
            </a:r>
            <a:endParaRPr lang="en-US" dirty="0" smtClean="0"/>
          </a:p>
        </p:txBody>
      </p:sp>
      <p:sp>
        <p:nvSpPr>
          <p:cNvPr id="19461" name="Rectangle 3"/>
          <p:cNvSpPr>
            <a:spLocks noGrp="1" noChangeArrowheads="1"/>
          </p:cNvSpPr>
          <p:nvPr>
            <p:ph type="body" idx="1"/>
          </p:nvPr>
        </p:nvSpPr>
        <p:spPr>
          <a:xfrm>
            <a:off x="436562" y="1436688"/>
            <a:ext cx="4680000" cy="5045075"/>
          </a:xfrm>
        </p:spPr>
        <p:txBody>
          <a:bodyPr/>
          <a:lstStyle/>
          <a:p>
            <a:pPr marL="0" indent="0" algn="just" eaLnBrk="1" hangingPunct="1">
              <a:buNone/>
            </a:pPr>
            <a:r>
              <a:rPr lang="en-US" sz="1600" b="1" dirty="0"/>
              <a:t>Creating the Part  – Adding End Caps (cont.)</a:t>
            </a:r>
            <a:endParaRPr lang="en-US" sz="1600" dirty="0"/>
          </a:p>
          <a:p>
            <a:pPr algn="just" eaLnBrk="1" hangingPunct="1"/>
            <a:r>
              <a:rPr lang="en-US" sz="1600" dirty="0" smtClean="0"/>
              <a:t>The spherical header part will now look like the figure on the right. Notice the end caps on each pipe, as well as the four ‘Pad’ labels in the tree view, one for each end cap.</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2362" y="1436688"/>
            <a:ext cx="2101199"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1245" y="3573017"/>
            <a:ext cx="3369227" cy="2926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2785474"/>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3</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smtClean="0"/>
              <a:t>Project Startup</a:t>
            </a:r>
          </a:p>
        </p:txBody>
      </p:sp>
      <p:sp>
        <p:nvSpPr>
          <p:cNvPr id="19461" name="Rectangle 3"/>
          <p:cNvSpPr>
            <a:spLocks noGrp="1" noChangeArrowheads="1"/>
          </p:cNvSpPr>
          <p:nvPr>
            <p:ph type="body" idx="1"/>
          </p:nvPr>
        </p:nvSpPr>
        <p:spPr>
          <a:xfrm>
            <a:off x="251520" y="1436688"/>
            <a:ext cx="4331195" cy="5045075"/>
          </a:xfrm>
        </p:spPr>
        <p:txBody>
          <a:bodyPr/>
          <a:lstStyle/>
          <a:p>
            <a:pPr marL="0" indent="0" eaLnBrk="1" hangingPunct="1">
              <a:buNone/>
            </a:pPr>
            <a:r>
              <a:rPr lang="en-US" sz="1600" b="1" dirty="0" smtClean="0"/>
              <a:t>Create the Project:</a:t>
            </a:r>
          </a:p>
          <a:p>
            <a:pPr eaLnBrk="1" hangingPunct="1"/>
            <a:r>
              <a:rPr lang="en-US" sz="1600" dirty="0" smtClean="0"/>
              <a:t>When you open </a:t>
            </a:r>
            <a:r>
              <a:rPr lang="en-US" sz="1600" dirty="0" err="1" smtClean="0"/>
              <a:t>Freecad</a:t>
            </a:r>
            <a:r>
              <a:rPr lang="en-US" sz="1600" dirty="0" smtClean="0"/>
              <a:t>, the home screen appears. </a:t>
            </a:r>
          </a:p>
          <a:p>
            <a:pPr eaLnBrk="1" hangingPunct="1"/>
            <a:r>
              <a:rPr lang="en-US" sz="1600" dirty="0" smtClean="0"/>
              <a:t>Select 'Part Design' to start drawing the part or select ‘Part Design’ from the workbench drop-down menu.</a:t>
            </a:r>
          </a:p>
          <a:p>
            <a:pPr eaLnBrk="1" hangingPunct="1"/>
            <a:r>
              <a:rPr lang="en-US" sz="1600" dirty="0" smtClean="0"/>
              <a:t>Create a new document by clicking on the ‘Create a new empty document' icon.</a:t>
            </a:r>
          </a:p>
          <a:p>
            <a:pPr eaLnBrk="1" hangingPunct="1"/>
            <a:r>
              <a:rPr lang="en-US" sz="1600" dirty="0"/>
              <a:t>It is a good idea to save the document before starting. Remember to save regularly</a:t>
            </a:r>
            <a:r>
              <a:rPr lang="en-US" sz="1600" dirty="0" smtClean="0"/>
              <a:t>.</a:t>
            </a:r>
            <a:endParaRPr lang="en-US" sz="1600" dirty="0"/>
          </a:p>
        </p:txBody>
      </p:sp>
      <p:pic>
        <p:nvPicPr>
          <p:cNvPr id="28674" name="Picture 2" descr="C:\Work\SharedWorkFolder\Kriel_Header_7-3-2016\Screenshots\Freecad_Home_Screen.PNG"/>
          <p:cNvPicPr>
            <a:picLocks noChangeAspect="1" noChangeArrowheads="1"/>
          </p:cNvPicPr>
          <p:nvPr/>
        </p:nvPicPr>
        <p:blipFill rotWithShape="1">
          <a:blip r:embed="rId2">
            <a:extLst>
              <a:ext uri="{28A0092B-C50C-407E-A947-70E740481C1C}">
                <a14:useLocalDpi xmlns:a14="http://schemas.microsoft.com/office/drawing/2010/main" val="0"/>
              </a:ext>
            </a:extLst>
          </a:blip>
          <a:srcRect b="44924"/>
          <a:stretch/>
        </p:blipFill>
        <p:spPr bwMode="auto">
          <a:xfrm>
            <a:off x="5292080" y="709453"/>
            <a:ext cx="3749542" cy="228749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5295430" y="3001858"/>
            <a:ext cx="2234976" cy="2074607"/>
            <a:chOff x="5295430" y="2820421"/>
            <a:chExt cx="2234976" cy="2074607"/>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5430" y="3062587"/>
              <a:ext cx="1876639" cy="1832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5430" y="2820421"/>
              <a:ext cx="2234976" cy="275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5430" y="4725144"/>
            <a:ext cx="3746192" cy="2014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30</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a:t>Creating the Spherical Header CAD Model</a:t>
            </a:r>
            <a:endParaRPr lang="en-US" dirty="0" smtClean="0"/>
          </a:p>
        </p:txBody>
      </p:sp>
      <p:sp>
        <p:nvSpPr>
          <p:cNvPr id="19461" name="Rectangle 3"/>
          <p:cNvSpPr>
            <a:spLocks noGrp="1" noChangeArrowheads="1"/>
          </p:cNvSpPr>
          <p:nvPr>
            <p:ph type="body" idx="1"/>
          </p:nvPr>
        </p:nvSpPr>
        <p:spPr>
          <a:xfrm>
            <a:off x="436562" y="1436688"/>
            <a:ext cx="4680000" cy="5045075"/>
          </a:xfrm>
        </p:spPr>
        <p:txBody>
          <a:bodyPr/>
          <a:lstStyle/>
          <a:p>
            <a:pPr marL="0" indent="0" algn="just" eaLnBrk="1" hangingPunct="1">
              <a:buNone/>
            </a:pPr>
            <a:r>
              <a:rPr lang="en-US" sz="1600" b="1" dirty="0"/>
              <a:t>Creating the Part </a:t>
            </a:r>
            <a:r>
              <a:rPr lang="en-US" sz="1600" b="1" dirty="0" smtClean="0"/>
              <a:t>- Cutting</a:t>
            </a:r>
            <a:endParaRPr lang="en-US" sz="1600" dirty="0" smtClean="0"/>
          </a:p>
          <a:p>
            <a:pPr algn="just" eaLnBrk="1" hangingPunct="1"/>
            <a:r>
              <a:rPr lang="en-US" sz="1600" dirty="0" smtClean="0"/>
              <a:t>Due to the part’s symmetry, only a quarter of the part need to be </a:t>
            </a:r>
            <a:r>
              <a:rPr lang="en-ZA" sz="1600" dirty="0" smtClean="0"/>
              <a:t>analysed</a:t>
            </a:r>
            <a:r>
              <a:rPr lang="en-US" sz="1600" dirty="0" smtClean="0"/>
              <a:t> for the FEM analysis. Subsequently we can cut away the rest of the part. Since the part is symmetric around both the x- and y-axes, we can reduce its size to a 90° section to reduce computational time.</a:t>
            </a:r>
          </a:p>
          <a:p>
            <a:pPr algn="just" eaLnBrk="1" hangingPunct="1"/>
            <a:r>
              <a:rPr lang="en-US" sz="1600" dirty="0" smtClean="0"/>
              <a:t>In order to cut it, first change back to the ‘Part’ workbench. Blocks will be used to cut away the material.</a:t>
            </a:r>
          </a:p>
          <a:p>
            <a:pPr algn="just" eaLnBrk="1" hangingPunct="1"/>
            <a:r>
              <a:rPr lang="en-US" sz="1600" dirty="0" smtClean="0"/>
              <a:t>Insert a cube by clicking its icon   in the taskbar. </a:t>
            </a:r>
          </a:p>
          <a:p>
            <a:pPr algn="just" eaLnBrk="1" hangingPunct="1"/>
            <a:r>
              <a:rPr lang="en-US" sz="1600" dirty="0" smtClean="0"/>
              <a:t>You will notice that the cube is added to the tree view as well.</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9415" y="1196750"/>
            <a:ext cx="2740149" cy="2316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9348" y="4620169"/>
            <a:ext cx="219274" cy="205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9415" y="3529654"/>
            <a:ext cx="2648892" cy="52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9415" y="4173745"/>
            <a:ext cx="2562225" cy="212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5586083"/>
      </p:ext>
    </p:extLst>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31</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a:t>Creating the Spherical Header CAD Model</a:t>
            </a:r>
            <a:endParaRPr lang="en-US" dirty="0" smtClean="0"/>
          </a:p>
        </p:txBody>
      </p:sp>
      <p:sp>
        <p:nvSpPr>
          <p:cNvPr id="19461" name="Rectangle 3"/>
          <p:cNvSpPr>
            <a:spLocks noGrp="1" noChangeArrowheads="1"/>
          </p:cNvSpPr>
          <p:nvPr>
            <p:ph type="body" idx="1"/>
          </p:nvPr>
        </p:nvSpPr>
        <p:spPr>
          <a:xfrm>
            <a:off x="436562" y="1099106"/>
            <a:ext cx="4680000" cy="5045075"/>
          </a:xfrm>
        </p:spPr>
        <p:txBody>
          <a:bodyPr/>
          <a:lstStyle/>
          <a:p>
            <a:pPr marL="0" indent="0" algn="just" eaLnBrk="1" hangingPunct="1">
              <a:buNone/>
            </a:pPr>
            <a:r>
              <a:rPr lang="en-US" sz="1600" b="1" dirty="0"/>
              <a:t>Creating the Part </a:t>
            </a:r>
            <a:r>
              <a:rPr lang="en-US" sz="1600" b="1" dirty="0" smtClean="0"/>
              <a:t>- Cutting</a:t>
            </a:r>
            <a:endParaRPr lang="en-US" sz="1600" dirty="0" smtClean="0"/>
          </a:p>
          <a:p>
            <a:pPr algn="just" eaLnBrk="1" hangingPunct="1"/>
            <a:r>
              <a:rPr lang="en-US" sz="1600" dirty="0"/>
              <a:t>Open its properties by clicking on the cube in the </a:t>
            </a:r>
            <a:r>
              <a:rPr lang="en-US" sz="1600" dirty="0" smtClean="0"/>
              <a:t>tree view. You will notice that the length, width and height can be adjusted within the properties window, as well the placement.</a:t>
            </a:r>
          </a:p>
          <a:p>
            <a:pPr algn="just" eaLnBrk="1" hangingPunct="1"/>
            <a:r>
              <a:rPr lang="en-US" sz="1600" dirty="0" smtClean="0"/>
              <a:t>Click on the arrow to the left of ‘Placement’ in the property window of the cube to enlarge it. Extra options appear below ‘Placement’, including the option ‘Position’.</a:t>
            </a:r>
          </a:p>
          <a:p>
            <a:pPr algn="just" eaLnBrk="1" hangingPunct="1"/>
            <a:r>
              <a:rPr lang="en-US" sz="1600" dirty="0" smtClean="0"/>
              <a:t>Click on the arrow to the left of ‘Position’ to expand it. X-, Y- and Z-coordinates appear which can be edited.</a:t>
            </a:r>
          </a:p>
          <a:p>
            <a:pPr algn="just" eaLnBrk="1" hangingPunct="1"/>
            <a:r>
              <a:rPr lang="en-US" sz="1600" dirty="0" smtClean="0"/>
              <a:t>Change the X-coordinate to -1200mm, leave the y-coordinate at 0mm and change the Z-coordinate to -500mm.</a:t>
            </a:r>
          </a:p>
          <a:p>
            <a:pPr algn="just" eaLnBrk="1" hangingPunct="1"/>
            <a:r>
              <a:rPr lang="en-US" sz="1600" dirty="0" smtClean="0"/>
              <a:t>Change the cube’s length to 2500mm, its width to 1200mm and its height to 1500mm.</a:t>
            </a:r>
          </a:p>
          <a:p>
            <a:pPr algn="just" eaLnBrk="1" hangingPunct="1"/>
            <a:r>
              <a:rPr lang="en-US" sz="1600" dirty="0" smtClean="0"/>
              <a:t>The cube should cover half the header.</a:t>
            </a:r>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1700808"/>
            <a:ext cx="3678408"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6436589"/>
      </p:ext>
    </p:extLst>
  </p:cSld>
  <p:clrMapOvr>
    <a:masterClrMapping/>
  </p:clrMapOvr>
  <p:transition spd="slow">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32</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a:t>Creating the Spherical Header CAD Model</a:t>
            </a:r>
            <a:endParaRPr lang="en-US" dirty="0" smtClean="0"/>
          </a:p>
        </p:txBody>
      </p:sp>
      <p:sp>
        <p:nvSpPr>
          <p:cNvPr id="19461" name="Rectangle 3"/>
          <p:cNvSpPr>
            <a:spLocks noGrp="1" noChangeArrowheads="1"/>
          </p:cNvSpPr>
          <p:nvPr>
            <p:ph type="body" idx="1"/>
          </p:nvPr>
        </p:nvSpPr>
        <p:spPr>
          <a:xfrm>
            <a:off x="436562" y="1436688"/>
            <a:ext cx="4135438" cy="5045075"/>
          </a:xfrm>
        </p:spPr>
        <p:txBody>
          <a:bodyPr/>
          <a:lstStyle/>
          <a:p>
            <a:pPr marL="0" indent="0" algn="just" eaLnBrk="1" hangingPunct="1">
              <a:buNone/>
            </a:pPr>
            <a:r>
              <a:rPr lang="en-US" sz="1600" b="1" dirty="0"/>
              <a:t>Creating the Part </a:t>
            </a:r>
            <a:r>
              <a:rPr lang="en-US" sz="1600" b="1" dirty="0" smtClean="0"/>
              <a:t>– Cutting (cont.)</a:t>
            </a:r>
            <a:endParaRPr lang="en-US" sz="1600" dirty="0" smtClean="0"/>
          </a:p>
          <a:p>
            <a:pPr algn="just" eaLnBrk="1" hangingPunct="1"/>
            <a:r>
              <a:rPr lang="en-US" sz="1600" dirty="0" smtClean="0"/>
              <a:t>This cube is going to be used to cut away half of the header.</a:t>
            </a:r>
          </a:p>
          <a:p>
            <a:pPr algn="just" eaLnBrk="1" hangingPunct="1"/>
            <a:r>
              <a:rPr lang="en-US" sz="1600" dirty="0" smtClean="0"/>
              <a:t>Select the header by either clicking on the last created feature of the header (which was the pad we created for the end caps) within the tree view, or by double-clicking on the header (not the cube) in the display window.</a:t>
            </a:r>
          </a:p>
          <a:p>
            <a:pPr algn="just" eaLnBrk="1" hangingPunct="1"/>
            <a:r>
              <a:rPr lang="en-US" sz="1600" dirty="0" smtClean="0"/>
              <a:t>Now also select the cube from the tree view by holding in the ‘Ctrl’ button on your keyboard while clicking on its label in the tree view. Both the header and the cube are now selected. Its important to first select the header and then the box in this order, otherwise the header is going to cut a part out of the box, and not the other way around.</a:t>
            </a:r>
            <a:r>
              <a:rPr lang="en-US" sz="1600" dirty="0"/>
              <a:t> </a:t>
            </a:r>
            <a:r>
              <a:rPr lang="en-US" sz="1600" dirty="0" smtClean="0"/>
              <a:t>Both objects should be green in the display window.</a:t>
            </a: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465724"/>
            <a:ext cx="4108075" cy="2467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8805278"/>
      </p:ext>
    </p:extLst>
  </p:cSld>
  <p:clrMapOvr>
    <a:masterClrMapping/>
  </p:clrMapOvr>
  <p:transition spd="slow">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33</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a:t>Creating the Spherical Header CAD Model</a:t>
            </a:r>
            <a:endParaRPr lang="en-US" dirty="0" smtClean="0"/>
          </a:p>
        </p:txBody>
      </p:sp>
      <p:sp>
        <p:nvSpPr>
          <p:cNvPr id="19461" name="Rectangle 3"/>
          <p:cNvSpPr>
            <a:spLocks noGrp="1" noChangeArrowheads="1"/>
          </p:cNvSpPr>
          <p:nvPr>
            <p:ph type="body" idx="1"/>
          </p:nvPr>
        </p:nvSpPr>
        <p:spPr>
          <a:xfrm>
            <a:off x="436562" y="1436688"/>
            <a:ext cx="4207446" cy="5045075"/>
          </a:xfrm>
        </p:spPr>
        <p:txBody>
          <a:bodyPr/>
          <a:lstStyle/>
          <a:p>
            <a:pPr marL="0" indent="0" eaLnBrk="1" hangingPunct="1">
              <a:buNone/>
            </a:pPr>
            <a:r>
              <a:rPr lang="en-US" sz="1600" b="1" dirty="0"/>
              <a:t>Creating the Part </a:t>
            </a:r>
            <a:r>
              <a:rPr lang="en-US" sz="1600" b="1" dirty="0" smtClean="0"/>
              <a:t>– Cutting (cont.)</a:t>
            </a:r>
            <a:endParaRPr lang="en-US" sz="1600" dirty="0" smtClean="0"/>
          </a:p>
          <a:p>
            <a:pPr algn="just" eaLnBrk="1" hangingPunct="1"/>
            <a:r>
              <a:rPr lang="en-US" sz="1600" dirty="0" smtClean="0"/>
              <a:t>Once both the header and the cube is selected, click on the ‘make a cut from two shapes’ icon on the taskbar      .</a:t>
            </a:r>
          </a:p>
          <a:p>
            <a:pPr algn="just" eaLnBrk="1" hangingPunct="1"/>
            <a:r>
              <a:rPr lang="en-US" sz="1600" dirty="0" smtClean="0"/>
              <a:t>The header will now be halved, and a new label have appeared in the tree view called ‘cut’.</a:t>
            </a:r>
          </a:p>
        </p:txBody>
      </p:sp>
      <p:pic>
        <p:nvPicPr>
          <p:cNvPr id="2048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760" t="9058"/>
          <a:stretch/>
        </p:blipFill>
        <p:spPr bwMode="auto">
          <a:xfrm>
            <a:off x="3721637" y="2393568"/>
            <a:ext cx="227929" cy="207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8398" y="1556792"/>
            <a:ext cx="3993549"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8402015"/>
      </p:ext>
    </p:extLst>
  </p:cSld>
  <p:clrMapOvr>
    <a:masterClrMapping/>
  </p:clrMapOvr>
  <p:transition spd="slow">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34</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a:t>Creating the Spherical Header CAD Model</a:t>
            </a:r>
            <a:endParaRPr lang="en-US" dirty="0" smtClean="0"/>
          </a:p>
        </p:txBody>
      </p:sp>
      <p:sp>
        <p:nvSpPr>
          <p:cNvPr id="19461" name="Rectangle 3"/>
          <p:cNvSpPr>
            <a:spLocks noGrp="1" noChangeArrowheads="1"/>
          </p:cNvSpPr>
          <p:nvPr>
            <p:ph type="body" idx="1"/>
          </p:nvPr>
        </p:nvSpPr>
        <p:spPr>
          <a:xfrm>
            <a:off x="436562" y="1264245"/>
            <a:ext cx="4207446" cy="5045075"/>
          </a:xfrm>
        </p:spPr>
        <p:txBody>
          <a:bodyPr/>
          <a:lstStyle/>
          <a:p>
            <a:pPr marL="0" indent="0" eaLnBrk="1" hangingPunct="1">
              <a:buNone/>
            </a:pPr>
            <a:r>
              <a:rPr lang="en-US" sz="1600" b="1" dirty="0"/>
              <a:t>Creating the Part </a:t>
            </a:r>
            <a:r>
              <a:rPr lang="en-US" sz="1600" b="1" dirty="0" smtClean="0"/>
              <a:t>– Cutting (cont.)</a:t>
            </a:r>
            <a:endParaRPr lang="en-US" sz="1600" dirty="0" smtClean="0"/>
          </a:p>
          <a:p>
            <a:pPr algn="just" eaLnBrk="1" hangingPunct="1"/>
            <a:r>
              <a:rPr lang="en-US" sz="1600" dirty="0" smtClean="0"/>
              <a:t>Now we need to halve the remaining half of the spherical header.</a:t>
            </a:r>
          </a:p>
          <a:p>
            <a:pPr algn="just" eaLnBrk="1" hangingPunct="1"/>
            <a:r>
              <a:rPr lang="en-US" sz="1600" dirty="0" smtClean="0"/>
              <a:t>Insert a cube by clicking on its icon in the taskbar      .</a:t>
            </a:r>
          </a:p>
          <a:p>
            <a:pPr algn="just" eaLnBrk="1" hangingPunct="1"/>
            <a:r>
              <a:rPr lang="en-US" sz="1600" dirty="0" smtClean="0"/>
              <a:t>Click on the new cube label that was added to the tree view to open its properties.</a:t>
            </a:r>
          </a:p>
          <a:p>
            <a:pPr algn="just" eaLnBrk="1" hangingPunct="1"/>
            <a:r>
              <a:rPr lang="en-US" sz="1600" dirty="0" smtClean="0"/>
              <a:t>Open ‘Placement’ by clicking on the arrow to its left, and then open ‘Position’ by clicking on the arrow to its left.</a:t>
            </a:r>
          </a:p>
          <a:p>
            <a:pPr algn="just" eaLnBrk="1" hangingPunct="1"/>
            <a:r>
              <a:rPr lang="en-US" sz="1600" dirty="0" smtClean="0"/>
              <a:t>Under ‘Position’, leave the X-coordinate unchanged at 0mm, change the Y-coordinate to -1200mm and change the Z-coordinate to -500mm.</a:t>
            </a:r>
          </a:p>
          <a:p>
            <a:pPr algn="just" eaLnBrk="1" hangingPunct="1"/>
            <a:r>
              <a:rPr lang="en-US" sz="1600" dirty="0" smtClean="0"/>
              <a:t>Change the length, width and height to 1500mm.</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476" y="2657644"/>
            <a:ext cx="224333" cy="216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8396" y="2132856"/>
            <a:ext cx="3972397" cy="2712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8397" y="1412776"/>
            <a:ext cx="2648892" cy="52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1800908"/>
      </p:ext>
    </p:extLst>
  </p:cSld>
  <p:clrMapOvr>
    <a:masterClrMapping/>
  </p:clrMapOvr>
  <p:transition spd="slow">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35</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a:t>Creating the Spherical Header CAD Model</a:t>
            </a:r>
            <a:endParaRPr lang="en-US" dirty="0" smtClean="0"/>
          </a:p>
        </p:txBody>
      </p:sp>
      <p:sp>
        <p:nvSpPr>
          <p:cNvPr id="19461" name="Rectangle 3"/>
          <p:cNvSpPr>
            <a:spLocks noGrp="1" noChangeArrowheads="1"/>
          </p:cNvSpPr>
          <p:nvPr>
            <p:ph type="body" idx="1"/>
          </p:nvPr>
        </p:nvSpPr>
        <p:spPr>
          <a:xfrm>
            <a:off x="436562" y="1436688"/>
            <a:ext cx="4207446" cy="5045075"/>
          </a:xfrm>
        </p:spPr>
        <p:txBody>
          <a:bodyPr/>
          <a:lstStyle/>
          <a:p>
            <a:pPr marL="0" indent="0" eaLnBrk="1" hangingPunct="1">
              <a:buNone/>
            </a:pPr>
            <a:r>
              <a:rPr lang="en-US" sz="1600" b="1" dirty="0"/>
              <a:t>Creating the Part </a:t>
            </a:r>
            <a:r>
              <a:rPr lang="en-US" sz="1600" b="1" dirty="0" smtClean="0"/>
              <a:t>– Cutting (cont.)</a:t>
            </a:r>
            <a:endParaRPr lang="en-US" sz="1600" dirty="0" smtClean="0"/>
          </a:p>
          <a:p>
            <a:pPr algn="just" eaLnBrk="1" hangingPunct="1"/>
            <a:r>
              <a:rPr lang="en-US" sz="1600" dirty="0" smtClean="0"/>
              <a:t>Now we need to use this cube to cut away half of the remaining header.</a:t>
            </a:r>
          </a:p>
          <a:p>
            <a:pPr algn="just" eaLnBrk="1" hangingPunct="1"/>
            <a:r>
              <a:rPr lang="en-US" sz="1600" dirty="0" smtClean="0"/>
              <a:t>Select the header by either double-clicking on it in the display window or by clicking on the last label involving the header in the tree view (in this case it should be the ‘Cut’ label).</a:t>
            </a:r>
          </a:p>
          <a:p>
            <a:pPr algn="just" eaLnBrk="1" hangingPunct="1"/>
            <a:r>
              <a:rPr lang="en-US" sz="1600" dirty="0" smtClean="0"/>
              <a:t>Now also select the cube by holding the ‘Ctrl’ button on the keyboard and clicking on the cube’s label in the tree view (it should be the label at the bottom of the tree view). Remember to select the header FIRST and only after that select the cube. Both the header and the cube should display green in the display window.</a:t>
            </a:r>
          </a:p>
        </p:txBody>
      </p:sp>
      <p:pic>
        <p:nvPicPr>
          <p:cNvPr id="225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8397" y="1436687"/>
            <a:ext cx="3993549" cy="2336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9421154"/>
      </p:ext>
    </p:extLst>
  </p:cSld>
  <p:clrMapOvr>
    <a:masterClrMapping/>
  </p:clrMapOvr>
  <p:transition spd="slow">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36</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a:t>Creating the Spherical Header CAD Model</a:t>
            </a:r>
            <a:endParaRPr lang="en-US" dirty="0" smtClean="0"/>
          </a:p>
        </p:txBody>
      </p:sp>
      <p:sp>
        <p:nvSpPr>
          <p:cNvPr id="19461" name="Rectangle 3"/>
          <p:cNvSpPr>
            <a:spLocks noGrp="1" noChangeArrowheads="1"/>
          </p:cNvSpPr>
          <p:nvPr>
            <p:ph type="body" idx="1"/>
          </p:nvPr>
        </p:nvSpPr>
        <p:spPr>
          <a:xfrm>
            <a:off x="436562" y="1436688"/>
            <a:ext cx="4207446" cy="5045075"/>
          </a:xfrm>
        </p:spPr>
        <p:txBody>
          <a:bodyPr/>
          <a:lstStyle/>
          <a:p>
            <a:pPr marL="0" indent="0" eaLnBrk="1" hangingPunct="1">
              <a:buNone/>
            </a:pPr>
            <a:r>
              <a:rPr lang="en-US" sz="1600" b="1" dirty="0"/>
              <a:t>Creating the Part </a:t>
            </a:r>
            <a:r>
              <a:rPr lang="en-US" sz="1600" b="1" dirty="0" smtClean="0"/>
              <a:t>– Cutting (cont.)</a:t>
            </a:r>
            <a:endParaRPr lang="en-US" sz="1600" dirty="0" smtClean="0"/>
          </a:p>
          <a:p>
            <a:pPr algn="just" eaLnBrk="1" hangingPunct="1"/>
            <a:r>
              <a:rPr lang="en-US" sz="1600" dirty="0"/>
              <a:t>Once both the header and the cube is selected, click on the ‘make a cut from two shapes’ icon on the taskbar      .</a:t>
            </a:r>
          </a:p>
          <a:p>
            <a:pPr algn="just" eaLnBrk="1" hangingPunct="1"/>
            <a:r>
              <a:rPr lang="en-US" sz="1600" dirty="0"/>
              <a:t>The header will now be halved, and a new label have appeared in the tree view called </a:t>
            </a:r>
            <a:r>
              <a:rPr lang="en-US" sz="1600" dirty="0" smtClean="0"/>
              <a:t>‘Cut001’.</a:t>
            </a:r>
          </a:p>
          <a:p>
            <a:pPr algn="just" eaLnBrk="1" hangingPunct="1"/>
            <a:r>
              <a:rPr lang="en-US" sz="1600" dirty="0" smtClean="0"/>
              <a:t>The excavation still need to be added, but this will be done in Part 2 of the training.</a:t>
            </a:r>
            <a:endParaRPr lang="en-US" sz="1600" dirty="0"/>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760" t="9058"/>
          <a:stretch/>
        </p:blipFill>
        <p:spPr bwMode="auto">
          <a:xfrm>
            <a:off x="3721637" y="2393568"/>
            <a:ext cx="227929" cy="207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2091036"/>
            <a:ext cx="3962615" cy="2634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9114"/>
          <a:stretch/>
        </p:blipFill>
        <p:spPr bwMode="auto">
          <a:xfrm>
            <a:off x="4859337" y="1484784"/>
            <a:ext cx="3962615" cy="362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1726552"/>
      </p:ext>
    </p:extLst>
  </p:cSld>
  <p:clrMapOvr>
    <a:masterClrMapping/>
  </p:clrMapOvr>
  <p:transition spd="slow">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ctrTitle"/>
          </p:nvPr>
        </p:nvSpPr>
        <p:spPr>
          <a:xfrm>
            <a:off x="3851920" y="3271838"/>
            <a:ext cx="5545137" cy="676275"/>
          </a:xfrm>
        </p:spPr>
        <p:txBody>
          <a:bodyPr/>
          <a:lstStyle/>
          <a:p>
            <a:pPr eaLnBrk="1" hangingPunct="1"/>
            <a:r>
              <a:rPr lang="en-US" sz="4000" dirty="0" smtClean="0"/>
              <a:t>END</a:t>
            </a:r>
          </a:p>
        </p:txBody>
      </p:sp>
      <p:pic>
        <p:nvPicPr>
          <p:cNvPr id="28676" name="Picture 5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5600" y="6213475"/>
            <a:ext cx="31972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xfrm>
            <a:off x="457200" y="6538648"/>
            <a:ext cx="1738313" cy="268287"/>
          </a:xfrm>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4</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smtClean="0"/>
              <a:t>Creating the Spherical Header CAD Model</a:t>
            </a:r>
          </a:p>
        </p:txBody>
      </p:sp>
      <p:sp>
        <p:nvSpPr>
          <p:cNvPr id="19461" name="Rectangle 3"/>
          <p:cNvSpPr>
            <a:spLocks noGrp="1" noChangeArrowheads="1"/>
          </p:cNvSpPr>
          <p:nvPr>
            <p:ph type="body" idx="1"/>
          </p:nvPr>
        </p:nvSpPr>
        <p:spPr>
          <a:xfrm>
            <a:off x="282337" y="900174"/>
            <a:ext cx="4680000" cy="5536909"/>
          </a:xfrm>
        </p:spPr>
        <p:txBody>
          <a:bodyPr/>
          <a:lstStyle/>
          <a:p>
            <a:pPr marL="0" indent="0" algn="just" eaLnBrk="1" hangingPunct="1">
              <a:buNone/>
            </a:pPr>
            <a:endParaRPr lang="en-US" sz="1600" dirty="0" smtClean="0"/>
          </a:p>
          <a:p>
            <a:pPr marL="0" indent="0" algn="just" eaLnBrk="1" hangingPunct="1">
              <a:buNone/>
            </a:pPr>
            <a:r>
              <a:rPr lang="en-US" sz="1600" b="1" dirty="0" smtClean="0"/>
              <a:t>Creating the Drawing – Sketching an Arc:</a:t>
            </a:r>
          </a:p>
          <a:p>
            <a:pPr algn="just" eaLnBrk="1" hangingPunct="1"/>
            <a:r>
              <a:rPr lang="en-US" sz="1600" dirty="0" smtClean="0"/>
              <a:t>Create a new sketch by clicking on the ‘Create a new sketch’ icon. A prompt appears asking on which plane you would like to create a sketch. Select the ‘XZ-plane’.</a:t>
            </a:r>
          </a:p>
          <a:p>
            <a:pPr algn="just" eaLnBrk="1" hangingPunct="1"/>
            <a:r>
              <a:rPr lang="en-US" sz="1600" dirty="0" smtClean="0"/>
              <a:t>A sketch grid will appear. Select the ‘arc’ icon at the top. Remember an arc needs 3 clicks: the first click is the center point of the arc, second click is the start point and third click is the end point.</a:t>
            </a:r>
          </a:p>
          <a:p>
            <a:pPr algn="just" eaLnBrk="1" hangingPunct="1"/>
            <a:r>
              <a:rPr lang="en-US" sz="1600" dirty="0" smtClean="0"/>
              <a:t>Hover near the origin with the pointer until the origin turns yellow and click and release once. The center of the arc will snap to the origin.</a:t>
            </a:r>
          </a:p>
          <a:p>
            <a:pPr algn="just" eaLnBrk="1" hangingPunct="1"/>
            <a:r>
              <a:rPr lang="en-US" sz="1600" dirty="0" smtClean="0"/>
              <a:t>Now lift the pointer vertically upwards for a comfortable distance while ensuring that the z-axis turns yellow (the arc dimensions will snap to the axis). Click and release again and draw the semi-circle clockwise until the x-axis turns yellow. Click and release again.</a:t>
            </a:r>
            <a:endParaRPr lang="en-US" sz="1600" dirty="0"/>
          </a:p>
        </p:txBody>
      </p:sp>
      <p:pic>
        <p:nvPicPr>
          <p:cNvPr id="29698" name="Picture 2" descr="C:\Work\SharedWorkFolder\Kriel_Header_7-3-2016\Screenshots\Select_XZ_Plan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3132" t="49620" b="1"/>
          <a:stretch/>
        </p:blipFill>
        <p:spPr bwMode="auto">
          <a:xfrm>
            <a:off x="7299758" y="1206175"/>
            <a:ext cx="1389073" cy="1718769"/>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D:\Kriel_Header_7-3-2016\Screenshots\6-Select arc.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392" t="14044" r="9993" b="16464"/>
          <a:stretch/>
        </p:blipFill>
        <p:spPr bwMode="auto">
          <a:xfrm>
            <a:off x="5580112" y="2936185"/>
            <a:ext cx="3131495" cy="499225"/>
          </a:xfrm>
          <a:prstGeom prst="rect">
            <a:avLst/>
          </a:prstGeom>
          <a:noFill/>
          <a:extLst>
            <a:ext uri="{909E8E84-426E-40DD-AFC4-6F175D3DCCD1}">
              <a14:hiddenFill xmlns:a14="http://schemas.microsoft.com/office/drawing/2010/main">
                <a:solidFill>
                  <a:srgbClr val="FFFFFF"/>
                </a:solidFill>
              </a14:hiddenFill>
            </a:ext>
          </a:extLst>
        </p:spPr>
      </p:pic>
      <p:pic>
        <p:nvPicPr>
          <p:cNvPr id="29701" name="Picture 5" descr="D:\Kriel_Header_7-3-2016\Screenshots\7-Wait turn yellow.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0112" y="3435409"/>
            <a:ext cx="1656185" cy="1253905"/>
          </a:xfrm>
          <a:prstGeom prst="rect">
            <a:avLst/>
          </a:prstGeom>
          <a:noFill/>
          <a:extLst>
            <a:ext uri="{909E8E84-426E-40DD-AFC4-6F175D3DCCD1}">
              <a14:hiddenFill xmlns:a14="http://schemas.microsoft.com/office/drawing/2010/main">
                <a:solidFill>
                  <a:srgbClr val="FFFFFF"/>
                </a:solidFill>
              </a14:hiddenFill>
            </a:ext>
          </a:extLst>
        </p:spPr>
      </p:pic>
      <p:pic>
        <p:nvPicPr>
          <p:cNvPr id="29702" name="Picture 6" descr="D:\Kriel_Header_7-3-2016\Screenshots\8-Up Z-axis(yellow) - click and clockwise to x-axis(yellow) clic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36297" y="3435410"/>
            <a:ext cx="1475310" cy="1245550"/>
          </a:xfrm>
          <a:prstGeom prst="rect">
            <a:avLst/>
          </a:prstGeom>
          <a:noFill/>
          <a:extLst>
            <a:ext uri="{909E8E84-426E-40DD-AFC4-6F175D3DCCD1}">
              <a14:hiddenFill xmlns:a14="http://schemas.microsoft.com/office/drawing/2010/main">
                <a:solidFill>
                  <a:srgbClr val="FFFFFF"/>
                </a:solidFill>
              </a14:hiddenFill>
            </a:ext>
          </a:extLst>
        </p:spPr>
      </p:pic>
      <p:pic>
        <p:nvPicPr>
          <p:cNvPr id="29703" name="Picture 7" descr="D:\Kriel_Header_7-3-2016\Screenshots\9-Showing arc with constraint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4109" t="36695"/>
          <a:stretch/>
        </p:blipFill>
        <p:spPr bwMode="auto">
          <a:xfrm>
            <a:off x="6156176" y="4689620"/>
            <a:ext cx="1906023" cy="150446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7891" y="1214084"/>
            <a:ext cx="1674043" cy="1696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0215508"/>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5</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a:t>Creating the Spherical Header CAD Model</a:t>
            </a:r>
            <a:endParaRPr lang="en-US" dirty="0" smtClean="0"/>
          </a:p>
        </p:txBody>
      </p:sp>
      <p:sp>
        <p:nvSpPr>
          <p:cNvPr id="19461" name="Rectangle 3"/>
          <p:cNvSpPr>
            <a:spLocks noGrp="1" noChangeArrowheads="1"/>
          </p:cNvSpPr>
          <p:nvPr>
            <p:ph type="body" idx="1"/>
          </p:nvPr>
        </p:nvSpPr>
        <p:spPr>
          <a:xfrm>
            <a:off x="323529" y="1248028"/>
            <a:ext cx="4680000" cy="5045075"/>
          </a:xfrm>
        </p:spPr>
        <p:txBody>
          <a:bodyPr/>
          <a:lstStyle/>
          <a:p>
            <a:pPr marL="0" indent="0" algn="just" eaLnBrk="1" hangingPunct="1">
              <a:buNone/>
            </a:pPr>
            <a:r>
              <a:rPr lang="en-US" sz="1600" b="1" dirty="0" smtClean="0"/>
              <a:t>Creating the Drawing – Sketching an Arc(cont.)</a:t>
            </a:r>
          </a:p>
          <a:p>
            <a:pPr algn="just" eaLnBrk="1" hangingPunct="1"/>
            <a:r>
              <a:rPr lang="en-US" sz="1600" dirty="0" smtClean="0"/>
              <a:t>After drawing the arc, right click on an open part of the screen to deactivate the drawing function or press the ‘Esc’ button on your keyboard.</a:t>
            </a:r>
          </a:p>
          <a:p>
            <a:pPr algn="just" eaLnBrk="1" hangingPunct="1"/>
            <a:r>
              <a:rPr lang="en-US" sz="1600" dirty="0" smtClean="0"/>
              <a:t>Select the arc by either clicking on it in the sketch or by selecting it in the 'Elements' box in the panel on the left hand side. You will see the sketched arc turn green. </a:t>
            </a:r>
          </a:p>
          <a:p>
            <a:pPr algn="just" eaLnBrk="1" hangingPunct="1"/>
            <a:r>
              <a:rPr lang="en-US" sz="1600" dirty="0" smtClean="0"/>
              <a:t>Right click on the element and select the 'Radius Constraint'. Alternatively you can select the radius constraint icon on the taskbar.</a:t>
            </a:r>
          </a:p>
          <a:p>
            <a:pPr algn="just" eaLnBrk="1" hangingPunct="1"/>
            <a:r>
              <a:rPr lang="en-US" sz="1600" dirty="0" smtClean="0"/>
              <a:t>Change the radius to 210 mm.</a:t>
            </a:r>
          </a:p>
          <a:p>
            <a:pPr algn="just" eaLnBrk="1" hangingPunct="1"/>
            <a:r>
              <a:rPr lang="en-US" sz="1600" dirty="0" smtClean="0"/>
              <a:t>If the constraint menu on taskbar is not visible, click expand arrow next to the constraints.</a:t>
            </a:r>
            <a:endParaRPr lang="en-US" sz="1600" dirty="0"/>
          </a:p>
        </p:txBody>
      </p:sp>
      <p:pic>
        <p:nvPicPr>
          <p:cNvPr id="30722" name="Picture 2" descr="D:\Kriel_Header_7-3-2016\Screenshots\10-Right_click_Radius_constraint.png"/>
          <p:cNvPicPr>
            <a:picLocks noChangeAspect="1" noChangeArrowheads="1"/>
          </p:cNvPicPr>
          <p:nvPr/>
        </p:nvPicPr>
        <p:blipFill rotWithShape="1">
          <a:blip r:embed="rId2">
            <a:extLst>
              <a:ext uri="{28A0092B-C50C-407E-A947-70E740481C1C}">
                <a14:useLocalDpi xmlns:a14="http://schemas.microsoft.com/office/drawing/2010/main" val="0"/>
              </a:ext>
            </a:extLst>
          </a:blip>
          <a:srcRect b="8329"/>
          <a:stretch/>
        </p:blipFill>
        <p:spPr bwMode="auto">
          <a:xfrm>
            <a:off x="5220073" y="1196752"/>
            <a:ext cx="3473820" cy="3024335"/>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D:\Kriel_Header_7-3-2016\Screenshots\11-Radius_constraint 210m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9770" y="5358927"/>
            <a:ext cx="2482089" cy="140972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5218956" y="4631234"/>
            <a:ext cx="3474937" cy="695366"/>
            <a:chOff x="5218955" y="4293096"/>
            <a:chExt cx="3474937" cy="695366"/>
          </a:xfrm>
        </p:grpSpPr>
        <p:pic>
          <p:nvPicPr>
            <p:cNvPr id="9" name="Picture 3" descr="D:\Kriel_Header_7-3-2016\Screenshots\General constraints top righ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8955" y="4293096"/>
              <a:ext cx="3474937" cy="695366"/>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p:cNvSpPr/>
            <p:nvPr/>
          </p:nvSpPr>
          <p:spPr>
            <a:xfrm>
              <a:off x="8262124" y="4439049"/>
              <a:ext cx="261489"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3" name="Group 2"/>
          <p:cNvGrpSpPr/>
          <p:nvPr/>
        </p:nvGrpSpPr>
        <p:grpSpPr>
          <a:xfrm>
            <a:off x="5220073" y="4230614"/>
            <a:ext cx="2438745" cy="356590"/>
            <a:chOff x="5220073" y="4230614"/>
            <a:chExt cx="2438745" cy="356590"/>
          </a:xfrm>
        </p:grpSpPr>
        <p:pic>
          <p:nvPicPr>
            <p:cNvPr id="12" name="Picture 3" descr="D:\Kriel_Header_7-3-2016\Screenshots\General constraints top right.png"/>
            <p:cNvPicPr>
              <a:picLocks noChangeAspect="1" noChangeArrowheads="1"/>
            </p:cNvPicPr>
            <p:nvPr/>
          </p:nvPicPr>
          <p:blipFill rotWithShape="1">
            <a:blip r:embed="rId4">
              <a:extLst>
                <a:ext uri="{28A0092B-C50C-407E-A947-70E740481C1C}">
                  <a14:useLocalDpi xmlns:a14="http://schemas.microsoft.com/office/drawing/2010/main" val="0"/>
                </a:ext>
              </a:extLst>
            </a:blip>
            <a:srcRect l="31357" t="24606" r="-1" b="27451"/>
            <a:stretch/>
          </p:blipFill>
          <p:spPr bwMode="auto">
            <a:xfrm>
              <a:off x="5220073" y="4253829"/>
              <a:ext cx="2385292" cy="333375"/>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p:cNvSpPr/>
            <p:nvPr/>
          </p:nvSpPr>
          <p:spPr>
            <a:xfrm>
              <a:off x="7397329" y="4230614"/>
              <a:ext cx="261489"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380843433"/>
      </p:ext>
    </p:extLst>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6</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a:t>Creating the Spherical Header CAD Model</a:t>
            </a:r>
            <a:endParaRPr lang="en-US" dirty="0" smtClean="0"/>
          </a:p>
        </p:txBody>
      </p:sp>
      <p:sp>
        <p:nvSpPr>
          <p:cNvPr id="19461" name="Rectangle 3"/>
          <p:cNvSpPr>
            <a:spLocks noGrp="1" noChangeArrowheads="1"/>
          </p:cNvSpPr>
          <p:nvPr>
            <p:ph type="body" idx="1"/>
          </p:nvPr>
        </p:nvSpPr>
        <p:spPr>
          <a:xfrm>
            <a:off x="323528" y="937998"/>
            <a:ext cx="4680000" cy="5068987"/>
          </a:xfrm>
        </p:spPr>
        <p:txBody>
          <a:bodyPr/>
          <a:lstStyle/>
          <a:p>
            <a:pPr marL="0" indent="0" algn="just" eaLnBrk="1" hangingPunct="1">
              <a:buNone/>
            </a:pPr>
            <a:r>
              <a:rPr lang="en-US" sz="1600" b="1" dirty="0"/>
              <a:t>Creating the Drawing </a:t>
            </a:r>
            <a:r>
              <a:rPr lang="en-US" sz="1600" b="1" dirty="0" smtClean="0"/>
              <a:t>– Adding a Straight Line (cont.)</a:t>
            </a:r>
            <a:endParaRPr lang="en-US" sz="1600" dirty="0" smtClean="0"/>
          </a:p>
          <a:p>
            <a:pPr algn="just" eaLnBrk="1" hangingPunct="1"/>
            <a:r>
              <a:rPr lang="en-US" sz="1600" dirty="0" smtClean="0"/>
              <a:t>If the arc disappears from the screen due to its size, just click on the ‘Fit content to screen’ icon on the taskbar. To zoom in or out, roll the mouse wheel.</a:t>
            </a:r>
          </a:p>
          <a:p>
            <a:pPr algn="just" eaLnBrk="1" hangingPunct="1"/>
            <a:r>
              <a:rPr lang="en-US" sz="1600" dirty="0" smtClean="0"/>
              <a:t>If the drawing grid doesn’t cover the sketch, just go to the pane on the left of the screen and select ‘update’ to update the sketch.</a:t>
            </a:r>
          </a:p>
          <a:p>
            <a:pPr algn="just" eaLnBrk="1" hangingPunct="1"/>
            <a:r>
              <a:rPr lang="en-US" sz="1600" dirty="0" smtClean="0"/>
              <a:t>Next draw a vertical line downwards from the end of the arc. Select</a:t>
            </a:r>
            <a:r>
              <a:rPr lang="en-US" sz="1600" i="1" dirty="0" smtClean="0"/>
              <a:t> </a:t>
            </a:r>
            <a:r>
              <a:rPr lang="en-US" sz="1600" dirty="0" smtClean="0"/>
              <a:t>the ‘Create Line' icon.</a:t>
            </a:r>
            <a:r>
              <a:rPr lang="en-US" sz="1600" i="1" dirty="0" smtClean="0"/>
              <a:t> </a:t>
            </a:r>
            <a:r>
              <a:rPr lang="en-US" sz="1600" dirty="0"/>
              <a:t>H</a:t>
            </a:r>
            <a:r>
              <a:rPr lang="en-US" sz="1600" dirty="0" smtClean="0"/>
              <a:t>old the pointer close to the endpoint of the arc until it becomes yellow (in order to snap the beginning of the line to the end of the arc) and click and release.</a:t>
            </a:r>
          </a:p>
          <a:p>
            <a:pPr algn="just" eaLnBrk="1" hangingPunct="1"/>
            <a:r>
              <a:rPr lang="en-US" sz="1600" dirty="0" smtClean="0"/>
              <a:t>Click once to start drawing the line downwards for a comfortable distance, ensuring that you see a small red vertical line next to the drawn line (this automatically creates a vertical constraint, ensuring a vertical line). Click again to draw the line.</a:t>
            </a:r>
            <a:endParaRPr lang="en-US" sz="1600" dirty="0"/>
          </a:p>
        </p:txBody>
      </p:sp>
      <p:pic>
        <p:nvPicPr>
          <p:cNvPr id="31748" name="Picture 4" descr="D:\Kriel_Header_7-3-2016\Screenshots\13-Update grid coverag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3543" b="11247"/>
          <a:stretch/>
        </p:blipFill>
        <p:spPr bwMode="auto">
          <a:xfrm>
            <a:off x="7325623" y="1307117"/>
            <a:ext cx="1152128" cy="2245130"/>
          </a:xfrm>
          <a:prstGeom prst="rect">
            <a:avLst/>
          </a:prstGeom>
          <a:noFill/>
          <a:extLst>
            <a:ext uri="{909E8E84-426E-40DD-AFC4-6F175D3DCCD1}">
              <a14:hiddenFill xmlns:a14="http://schemas.microsoft.com/office/drawing/2010/main">
                <a:solidFill>
                  <a:srgbClr val="FFFFFF"/>
                </a:solidFill>
              </a14:hiddenFill>
            </a:ext>
          </a:extLst>
        </p:spPr>
      </p:pic>
      <p:pic>
        <p:nvPicPr>
          <p:cNvPr id="31749" name="Picture 5" descr="D:\Kriel_Header_7-3-2016\Screenshots\15-Draw line wait for red vertical line indicate constrai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3019" y="3975786"/>
            <a:ext cx="2177331" cy="270269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4108" y="1335286"/>
            <a:ext cx="1768940" cy="873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3286" y="3457700"/>
            <a:ext cx="2177065" cy="475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8377861"/>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7</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a:t>Creating the Spherical Header CAD Model</a:t>
            </a:r>
            <a:endParaRPr lang="en-US" dirty="0" smtClean="0"/>
          </a:p>
        </p:txBody>
      </p:sp>
      <p:sp>
        <p:nvSpPr>
          <p:cNvPr id="19461" name="Rectangle 3"/>
          <p:cNvSpPr>
            <a:spLocks noGrp="1" noChangeArrowheads="1"/>
          </p:cNvSpPr>
          <p:nvPr>
            <p:ph type="body" idx="1"/>
          </p:nvPr>
        </p:nvSpPr>
        <p:spPr>
          <a:xfrm>
            <a:off x="436562" y="1340768"/>
            <a:ext cx="4680000" cy="5045075"/>
          </a:xfrm>
        </p:spPr>
        <p:txBody>
          <a:bodyPr/>
          <a:lstStyle/>
          <a:p>
            <a:pPr marL="0" indent="0" algn="just" eaLnBrk="1" hangingPunct="1">
              <a:buNone/>
            </a:pPr>
            <a:r>
              <a:rPr lang="en-US" sz="1600" b="1" dirty="0"/>
              <a:t>Creating the Drawing </a:t>
            </a:r>
            <a:r>
              <a:rPr lang="en-US" sz="1600" b="1" dirty="0" smtClean="0"/>
              <a:t>– Adding a Straight and Slanted Line</a:t>
            </a:r>
            <a:endParaRPr lang="en-US" sz="1600" dirty="0" smtClean="0"/>
          </a:p>
          <a:p>
            <a:pPr algn="just" eaLnBrk="1" hangingPunct="1"/>
            <a:r>
              <a:rPr lang="en-US" sz="1600" dirty="0" smtClean="0"/>
              <a:t>Right click on an open part of the display window to stop the line drawing function, or alternatively press the ‘Esc’ button on the keyboard.</a:t>
            </a:r>
          </a:p>
          <a:p>
            <a:pPr algn="just" eaLnBrk="1" hangingPunct="1"/>
            <a:r>
              <a:rPr lang="en-US" sz="1600" dirty="0"/>
              <a:t>Now start at the </a:t>
            </a:r>
            <a:r>
              <a:rPr lang="en-US" sz="1600" dirty="0" smtClean="0"/>
              <a:t>bottom end </a:t>
            </a:r>
            <a:r>
              <a:rPr lang="en-US" sz="1600" dirty="0"/>
              <a:t>of the last line </a:t>
            </a:r>
            <a:r>
              <a:rPr lang="en-US" sz="1600" dirty="0" smtClean="0"/>
              <a:t>(wait for the point to turn yellow to ensure that the starting point of the new line coincides with the previous line’s end) and </a:t>
            </a:r>
            <a:r>
              <a:rPr lang="en-US" sz="1600" dirty="0"/>
              <a:t>draw a line </a:t>
            </a:r>
            <a:r>
              <a:rPr lang="en-US" sz="1600" dirty="0" smtClean="0"/>
              <a:t>slanted to </a:t>
            </a:r>
            <a:r>
              <a:rPr lang="en-US" sz="1600" dirty="0"/>
              <a:t>the </a:t>
            </a:r>
            <a:r>
              <a:rPr lang="en-US" sz="1600" dirty="0" smtClean="0"/>
              <a:t>right and downwards (numbered 1 in the figure on the right) . Don’t right click or press ‘Esc’ this time.</a:t>
            </a:r>
          </a:p>
          <a:p>
            <a:pPr algn="just" eaLnBrk="1" hangingPunct="1"/>
            <a:r>
              <a:rPr lang="en-US" sz="1600" dirty="0" smtClean="0"/>
              <a:t>Click on the point at the bottom end of the slanted line (wait for it to turn yellow) and draw a </a:t>
            </a:r>
            <a:r>
              <a:rPr lang="en-US" sz="1600" dirty="0"/>
              <a:t>vertical </a:t>
            </a:r>
            <a:r>
              <a:rPr lang="en-US" sz="1600" dirty="0" smtClean="0"/>
              <a:t>line downwards. </a:t>
            </a:r>
          </a:p>
          <a:p>
            <a:pPr algn="just" eaLnBrk="1" hangingPunct="1"/>
            <a:r>
              <a:rPr lang="en-US" sz="1600" dirty="0" smtClean="0"/>
              <a:t>Right </a:t>
            </a:r>
            <a:r>
              <a:rPr lang="en-US" sz="1600" dirty="0"/>
              <a:t>click on an open part of the </a:t>
            </a:r>
            <a:r>
              <a:rPr lang="en-US" sz="1600" dirty="0" smtClean="0"/>
              <a:t>screen or press ‘Esc’ </a:t>
            </a:r>
            <a:r>
              <a:rPr lang="en-US" sz="1600" dirty="0"/>
              <a:t>when you are finished in order to exit the line sketch function</a:t>
            </a:r>
            <a:r>
              <a:rPr lang="en-US" sz="1600" dirty="0" smtClean="0"/>
              <a:t>.</a:t>
            </a:r>
            <a:endParaRPr lang="en-US" sz="1600" dirty="0"/>
          </a:p>
        </p:txBody>
      </p:sp>
      <p:pic>
        <p:nvPicPr>
          <p:cNvPr id="7" name="Picture 2" descr="D:\Kriel_Header_7-3-2016\Screenshots\18-Freestyle diagram.png"/>
          <p:cNvPicPr>
            <a:picLocks noChangeAspect="1" noChangeArrowheads="1"/>
          </p:cNvPicPr>
          <p:nvPr/>
        </p:nvPicPr>
        <p:blipFill rotWithShape="1">
          <a:blip r:embed="rId2">
            <a:extLst>
              <a:ext uri="{28A0092B-C50C-407E-A947-70E740481C1C}">
                <a14:useLocalDpi xmlns:a14="http://schemas.microsoft.com/office/drawing/2010/main" val="0"/>
              </a:ext>
            </a:extLst>
          </a:blip>
          <a:srcRect l="64111"/>
          <a:stretch/>
        </p:blipFill>
        <p:spPr bwMode="auto">
          <a:xfrm>
            <a:off x="5796136" y="2123123"/>
            <a:ext cx="2448272" cy="273749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020272" y="3717032"/>
            <a:ext cx="327334" cy="400110"/>
          </a:xfrm>
          <a:prstGeom prst="rect">
            <a:avLst/>
          </a:prstGeom>
          <a:noFill/>
        </p:spPr>
        <p:txBody>
          <a:bodyPr wrap="none" rtlCol="0">
            <a:spAutoFit/>
          </a:bodyPr>
          <a:lstStyle/>
          <a:p>
            <a:r>
              <a:rPr lang="en-ZA" sz="2000" b="1" dirty="0" smtClean="0">
                <a:solidFill>
                  <a:srgbClr val="FF0000"/>
                </a:solidFill>
              </a:rPr>
              <a:t>1</a:t>
            </a:r>
            <a:endParaRPr lang="en-ZA" sz="2000" b="1" dirty="0">
              <a:solidFill>
                <a:srgbClr val="FF0000"/>
              </a:solidFill>
            </a:endParaRPr>
          </a:p>
        </p:txBody>
      </p:sp>
      <p:sp>
        <p:nvSpPr>
          <p:cNvPr id="9" name="TextBox 8"/>
          <p:cNvSpPr txBox="1"/>
          <p:nvPr/>
        </p:nvSpPr>
        <p:spPr>
          <a:xfrm>
            <a:off x="7020272" y="4207629"/>
            <a:ext cx="327334" cy="400110"/>
          </a:xfrm>
          <a:prstGeom prst="rect">
            <a:avLst/>
          </a:prstGeom>
          <a:noFill/>
        </p:spPr>
        <p:txBody>
          <a:bodyPr wrap="none" rtlCol="0">
            <a:spAutoFit/>
          </a:bodyPr>
          <a:lstStyle/>
          <a:p>
            <a:r>
              <a:rPr lang="en-ZA" sz="2000" b="1" dirty="0" smtClean="0">
                <a:solidFill>
                  <a:srgbClr val="FF0000"/>
                </a:solidFill>
              </a:rPr>
              <a:t>2</a:t>
            </a:r>
            <a:endParaRPr lang="en-ZA" sz="2000" b="1" dirty="0">
              <a:solidFill>
                <a:srgbClr val="FF0000"/>
              </a:solidFill>
            </a:endParaRPr>
          </a:p>
        </p:txBody>
      </p:sp>
    </p:spTree>
    <p:extLst>
      <p:ext uri="{BB962C8B-B14F-4D97-AF65-F5344CB8AC3E}">
        <p14:creationId xmlns:p14="http://schemas.microsoft.com/office/powerpoint/2010/main" val="3349143917"/>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8</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a:t>Creating the Spherical Header CAD Model</a:t>
            </a:r>
            <a:endParaRPr lang="en-US" dirty="0" smtClean="0"/>
          </a:p>
        </p:txBody>
      </p:sp>
      <p:sp>
        <p:nvSpPr>
          <p:cNvPr id="19461" name="Rectangle 3"/>
          <p:cNvSpPr>
            <a:spLocks noGrp="1" noChangeArrowheads="1"/>
          </p:cNvSpPr>
          <p:nvPr>
            <p:ph type="body" idx="1"/>
          </p:nvPr>
        </p:nvSpPr>
        <p:spPr>
          <a:xfrm>
            <a:off x="436563" y="1436688"/>
            <a:ext cx="4680000" cy="5045075"/>
          </a:xfrm>
        </p:spPr>
        <p:txBody>
          <a:bodyPr/>
          <a:lstStyle/>
          <a:p>
            <a:pPr marL="0" indent="0" algn="just" eaLnBrk="1" hangingPunct="1">
              <a:buNone/>
            </a:pPr>
            <a:r>
              <a:rPr lang="en-US" sz="1600" b="1" dirty="0"/>
              <a:t>Creating the Drawing </a:t>
            </a:r>
            <a:r>
              <a:rPr lang="en-US" sz="1600" b="1" dirty="0" smtClean="0"/>
              <a:t>– Applying Angle Constraint</a:t>
            </a:r>
            <a:endParaRPr lang="en-US" sz="1600" dirty="0" smtClean="0"/>
          </a:p>
          <a:p>
            <a:pPr algn="just" eaLnBrk="1" hangingPunct="1"/>
            <a:r>
              <a:rPr lang="en-US" sz="1600" dirty="0" smtClean="0"/>
              <a:t>Now we will apply an angle constraint between the top line (the line that was drawn first) and the slanted line. First select both lines by clicking on them either in the sketch or in the 'Elements' box on the left side of the screen. Both lines should be green.</a:t>
            </a:r>
          </a:p>
          <a:p>
            <a:pPr algn="just" eaLnBrk="1" hangingPunct="1"/>
            <a:r>
              <a:rPr lang="en-US" sz="1600" dirty="0" smtClean="0"/>
              <a:t>Now click on the angle constraint and change the angle to 173° (Relative to the vertical line to the top of it).</a:t>
            </a:r>
            <a:endParaRPr lang="en-US" sz="1600" dirty="0"/>
          </a:p>
        </p:txBody>
      </p:sp>
      <p:grpSp>
        <p:nvGrpSpPr>
          <p:cNvPr id="2" name="Group 1"/>
          <p:cNvGrpSpPr/>
          <p:nvPr/>
        </p:nvGrpSpPr>
        <p:grpSpPr>
          <a:xfrm>
            <a:off x="5292596" y="5572863"/>
            <a:ext cx="3474937" cy="590843"/>
            <a:chOff x="5508104" y="3645024"/>
            <a:chExt cx="3474937" cy="590843"/>
          </a:xfrm>
        </p:grpSpPr>
        <p:pic>
          <p:nvPicPr>
            <p:cNvPr id="7" name="Picture 3" descr="D:\Kriel_Header_7-3-2016\Screenshots\General constraints top righ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3645024"/>
              <a:ext cx="3474937" cy="590843"/>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p:cNvSpPr/>
            <p:nvPr/>
          </p:nvSpPr>
          <p:spPr>
            <a:xfrm>
              <a:off x="6733383" y="3894956"/>
              <a:ext cx="261489"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9683" y="1411925"/>
            <a:ext cx="2254645" cy="4045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6454637"/>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20/07/2016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9</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a:t>Creating the Spherical Header CAD Model</a:t>
            </a:r>
            <a:endParaRPr lang="en-US" dirty="0" smtClean="0"/>
          </a:p>
        </p:txBody>
      </p:sp>
      <p:sp>
        <p:nvSpPr>
          <p:cNvPr id="19461" name="Rectangle 3"/>
          <p:cNvSpPr>
            <a:spLocks noGrp="1" noChangeArrowheads="1"/>
          </p:cNvSpPr>
          <p:nvPr>
            <p:ph type="body" idx="1"/>
          </p:nvPr>
        </p:nvSpPr>
        <p:spPr>
          <a:xfrm>
            <a:off x="436563" y="1436688"/>
            <a:ext cx="4680000" cy="5045075"/>
          </a:xfrm>
        </p:spPr>
        <p:txBody>
          <a:bodyPr/>
          <a:lstStyle/>
          <a:p>
            <a:pPr marL="0" indent="0" algn="just" eaLnBrk="1" hangingPunct="1">
              <a:buNone/>
            </a:pPr>
            <a:r>
              <a:rPr lang="en-US" sz="1600" b="1" dirty="0"/>
              <a:t>Creating the Drawing </a:t>
            </a:r>
            <a:r>
              <a:rPr lang="en-US" sz="1600" b="1" dirty="0" smtClean="0"/>
              <a:t>– Adding Slanted Line 			        (cont.)</a:t>
            </a:r>
            <a:endParaRPr lang="en-US" sz="1600" dirty="0"/>
          </a:p>
          <a:p>
            <a:pPr algn="just" eaLnBrk="1" hangingPunct="1"/>
            <a:r>
              <a:rPr lang="en-US" sz="1600" dirty="0" smtClean="0"/>
              <a:t>Now add the vertical distance    and horizontal distance      constraints as shown in the sketch. </a:t>
            </a:r>
          </a:p>
          <a:p>
            <a:pPr algn="just" eaLnBrk="1" hangingPunct="1"/>
            <a:r>
              <a:rPr lang="en-US" sz="1600" dirty="0" smtClean="0"/>
              <a:t>For the horizontal constraint of 211mm between the origin and the bottom vertical line, you can select the point at the origin and the point at the bottom of the line at the bottom. </a:t>
            </a:r>
          </a:p>
          <a:p>
            <a:pPr algn="just" eaLnBrk="1" hangingPunct="1"/>
            <a:r>
              <a:rPr lang="en-US" sz="1600" dirty="0" smtClean="0"/>
              <a:t>For the 320mm constraint you can select the top point of the first vertical line and again the bottom point of the bottom line.</a:t>
            </a:r>
          </a:p>
          <a:p>
            <a:pPr algn="just" eaLnBrk="1" hangingPunct="1"/>
            <a:r>
              <a:rPr lang="en-US" sz="1600" dirty="0" smtClean="0"/>
              <a:t>It is a good idea to arrange all the dimensions in the sketch in a neat and legible way to avoid confusion later.</a:t>
            </a:r>
            <a:endParaRPr lang="en-US" sz="1600" dirty="0"/>
          </a:p>
        </p:txBody>
      </p:sp>
      <p:pic>
        <p:nvPicPr>
          <p:cNvPr id="8" name="Picture 3" descr="D:\Kriel_Header_7-3-2016\Screenshots\General constraints top right.png"/>
          <p:cNvPicPr>
            <a:picLocks noChangeAspect="1" noChangeArrowheads="1"/>
          </p:cNvPicPr>
          <p:nvPr/>
        </p:nvPicPr>
        <p:blipFill rotWithShape="1">
          <a:blip r:embed="rId2">
            <a:extLst>
              <a:ext uri="{28A0092B-C50C-407E-A947-70E740481C1C}">
                <a14:useLocalDpi xmlns:a14="http://schemas.microsoft.com/office/drawing/2010/main" val="0"/>
              </a:ext>
            </a:extLst>
          </a:blip>
          <a:srcRect l="81914" t="33486" r="14738" b="41597"/>
          <a:stretch/>
        </p:blipFill>
        <p:spPr bwMode="auto">
          <a:xfrm>
            <a:off x="3540085" y="2184307"/>
            <a:ext cx="155575" cy="1968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D:\Kriel_Header_7-3-2016\Screenshots\General constraints top right.png"/>
          <p:cNvPicPr>
            <a:picLocks noChangeAspect="1" noChangeArrowheads="1"/>
          </p:cNvPicPr>
          <p:nvPr/>
        </p:nvPicPr>
        <p:blipFill rotWithShape="1">
          <a:blip r:embed="rId2">
            <a:extLst>
              <a:ext uri="{28A0092B-C50C-407E-A947-70E740481C1C}">
                <a14:useLocalDpi xmlns:a14="http://schemas.microsoft.com/office/drawing/2010/main" val="0"/>
              </a:ext>
            </a:extLst>
          </a:blip>
          <a:srcRect l="77085" t="30887" r="17871" b="47188"/>
          <a:stretch/>
        </p:blipFill>
        <p:spPr bwMode="auto">
          <a:xfrm>
            <a:off x="1694575" y="2390070"/>
            <a:ext cx="292268" cy="21602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8929" y="2023652"/>
            <a:ext cx="2267015" cy="4251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8929" y="1544580"/>
            <a:ext cx="3115854" cy="338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1906918"/>
      </p:ext>
    </p:extLst>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Default Design">
  <a:themeElements>
    <a:clrScheme name="">
      <a:dk1>
        <a:srgbClr val="003896"/>
      </a:dk1>
      <a:lt1>
        <a:srgbClr val="FFFFFF"/>
      </a:lt1>
      <a:dk2>
        <a:srgbClr val="FFFFFF"/>
      </a:dk2>
      <a:lt2>
        <a:srgbClr val="DDDDDD"/>
      </a:lt2>
      <a:accent1>
        <a:srgbClr val="003896"/>
      </a:accent1>
      <a:accent2>
        <a:srgbClr val="83725B"/>
      </a:accent2>
      <a:accent3>
        <a:srgbClr val="FFFFFF"/>
      </a:accent3>
      <a:accent4>
        <a:srgbClr val="002E7F"/>
      </a:accent4>
      <a:accent5>
        <a:srgbClr val="AAAEC9"/>
      </a:accent5>
      <a:accent6>
        <a:srgbClr val="766752"/>
      </a:accent6>
      <a:hlink>
        <a:srgbClr val="83725B"/>
      </a:hlink>
      <a:folHlink>
        <a:srgbClr val="858705"/>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FFFFFF"/>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3896"/>
        </a:dk1>
        <a:lt1>
          <a:srgbClr val="FFFFFF"/>
        </a:lt1>
        <a:dk2>
          <a:srgbClr val="FFFFFF"/>
        </a:dk2>
        <a:lt2>
          <a:srgbClr val="808080"/>
        </a:lt2>
        <a:accent1>
          <a:srgbClr val="BBE0E3"/>
        </a:accent1>
        <a:accent2>
          <a:srgbClr val="333399"/>
        </a:accent2>
        <a:accent3>
          <a:srgbClr val="FFFFFF"/>
        </a:accent3>
        <a:accent4>
          <a:srgbClr val="002E7F"/>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5">
        <a:dk1>
          <a:srgbClr val="003896"/>
        </a:dk1>
        <a:lt1>
          <a:srgbClr val="FFFFFF"/>
        </a:lt1>
        <a:dk2>
          <a:srgbClr val="FFFFFF"/>
        </a:dk2>
        <a:lt2>
          <a:srgbClr val="808080"/>
        </a:lt2>
        <a:accent1>
          <a:srgbClr val="BBE0E3"/>
        </a:accent1>
        <a:accent2>
          <a:srgbClr val="333399"/>
        </a:accent2>
        <a:accent3>
          <a:srgbClr val="FFFFFF"/>
        </a:accent3>
        <a:accent4>
          <a:srgbClr val="002E7F"/>
        </a:accent4>
        <a:accent5>
          <a:srgbClr val="DAEDEF"/>
        </a:accent5>
        <a:accent6>
          <a:srgbClr val="2D2D8A"/>
        </a:accent6>
        <a:hlink>
          <a:srgbClr val="83725B"/>
        </a:hlink>
        <a:folHlink>
          <a:srgbClr val="99CC00"/>
        </a:folHlink>
      </a:clrScheme>
      <a:clrMap bg1="lt1" tx1="dk1" bg2="lt2" tx2="dk2" accent1="accent1" accent2="accent2" accent3="accent3" accent4="accent4" accent5="accent5" accent6="accent6" hlink="hlink" folHlink="folHlink"/>
    </a:extraClrScheme>
    <a:extraClrScheme>
      <a:clrScheme name="Default Design 16">
        <a:dk1>
          <a:srgbClr val="003896"/>
        </a:dk1>
        <a:lt1>
          <a:srgbClr val="FFFFFF"/>
        </a:lt1>
        <a:dk2>
          <a:srgbClr val="FFFFFF"/>
        </a:dk2>
        <a:lt2>
          <a:srgbClr val="808080"/>
        </a:lt2>
        <a:accent1>
          <a:srgbClr val="BBE0E3"/>
        </a:accent1>
        <a:accent2>
          <a:srgbClr val="333399"/>
        </a:accent2>
        <a:accent3>
          <a:srgbClr val="FFFFFF"/>
        </a:accent3>
        <a:accent4>
          <a:srgbClr val="002E7F"/>
        </a:accent4>
        <a:accent5>
          <a:srgbClr val="DAEDEF"/>
        </a:accent5>
        <a:accent6>
          <a:srgbClr val="2D2D8A"/>
        </a:accent6>
        <a:hlink>
          <a:srgbClr val="83725B"/>
        </a:hlink>
        <a:folHlink>
          <a:srgbClr val="85870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LongProperties xmlns="http://schemas.microsoft.com/office/2006/metadata/longProperties"/>
</file>

<file path=customXml/item2.xml><?xml version="1.0" encoding="utf-8"?>
<?mso-contentType ?>
<SharedContentType xmlns="Microsoft.SharePoint.Taxonomy.ContentTypeSync" SourceId="69b1b3ef-f17b-48c7-a7c8-8ad8b283852f" ContentTypeId="0x0101000D8B3899A4805C44A2FA507CBAF83E58" PreviousValue="false"/>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Owner xmlns="2c7ddca0-f18f-4514-89ec-cfc256175ba5">
      <UserInfo>
        <DisplayName/>
        <AccountId>47</AccountId>
        <AccountType/>
      </UserInfo>
    </Owner>
  </documentManagement>
</p:properties>
</file>

<file path=customXml/item5.xml><?xml version="1.0" encoding="utf-8"?>
<ct:contentTypeSchema xmlns:ct="http://schemas.microsoft.com/office/2006/metadata/contentType" xmlns:ma="http://schemas.microsoft.com/office/2006/metadata/properties/metaAttributes" ct:_="" ma:_="" ma:contentTypeName="Khoro Minimum metadata" ma:contentTypeID="0x0101000D8B3899A4805C44A2FA507CBAF83E58007A63E5F34A1C904ABF73B4A044044531" ma:contentTypeVersion="3" ma:contentTypeDescription="" ma:contentTypeScope="" ma:versionID="17327965f7291ab7bae5024c4d883bde">
  <xsd:schema xmlns:xsd="http://www.w3.org/2001/XMLSchema" xmlns:xs="http://www.w3.org/2001/XMLSchema" xmlns:p="http://schemas.microsoft.com/office/2006/metadata/properties" xmlns:ns2="2c7ddca0-f18f-4514-89ec-cfc256175ba5" targetNamespace="http://schemas.microsoft.com/office/2006/metadata/properties" ma:root="true" ma:fieldsID="7a3511da6a4f6d92aec1b7a4f9927643" ns2:_="">
    <xsd:import namespace="2c7ddca0-f18f-4514-89ec-cfc256175ba5"/>
    <xsd:element name="properties">
      <xsd:complexType>
        <xsd:sequence>
          <xsd:element name="documentManagement">
            <xsd:complexType>
              <xsd:all>
                <xsd:element ref="ns2:Owner"/>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7ddca0-f18f-4514-89ec-cfc256175ba5" elementFormDefault="qualified">
    <xsd:import namespace="http://schemas.microsoft.com/office/2006/documentManagement/types"/>
    <xsd:import namespace="http://schemas.microsoft.com/office/infopath/2007/PartnerControls"/>
    <xsd:element name="Owner" ma:index="8"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37FE94-B034-4043-B3F5-0069304D36F9}">
  <ds:schemaRefs>
    <ds:schemaRef ds:uri="http://schemas.microsoft.com/office/2006/metadata/longProperties"/>
  </ds:schemaRefs>
</ds:datastoreItem>
</file>

<file path=customXml/itemProps2.xml><?xml version="1.0" encoding="utf-8"?>
<ds:datastoreItem xmlns:ds="http://schemas.openxmlformats.org/officeDocument/2006/customXml" ds:itemID="{FDC2FDC9-2B1E-4C54-9154-7D414D67F378}">
  <ds:schemaRefs>
    <ds:schemaRef ds:uri="Microsoft.SharePoint.Taxonomy.ContentTypeSync"/>
  </ds:schemaRefs>
</ds:datastoreItem>
</file>

<file path=customXml/itemProps3.xml><?xml version="1.0" encoding="utf-8"?>
<ds:datastoreItem xmlns:ds="http://schemas.openxmlformats.org/officeDocument/2006/customXml" ds:itemID="{38DA1CDD-753C-45D9-BE0A-0E8770047BEC}">
  <ds:schemaRefs>
    <ds:schemaRef ds:uri="http://schemas.microsoft.com/sharepoint/v3/contenttype/forms"/>
  </ds:schemaRefs>
</ds:datastoreItem>
</file>

<file path=customXml/itemProps4.xml><?xml version="1.0" encoding="utf-8"?>
<ds:datastoreItem xmlns:ds="http://schemas.openxmlformats.org/officeDocument/2006/customXml" ds:itemID="{E6FBA730-8CB2-4F57-8E8A-D06D6BC076A2}">
  <ds:schemaRefs>
    <ds:schemaRef ds:uri="2c7ddca0-f18f-4514-89ec-cfc256175ba5"/>
    <ds:schemaRef ds:uri="http://purl.org/dc/dcmitype/"/>
    <ds:schemaRef ds:uri="http://www.w3.org/XML/1998/namespace"/>
    <ds:schemaRef ds:uri="http://purl.org/dc/elements/1.1/"/>
    <ds:schemaRef ds:uri="http://schemas.microsoft.com/office/2006/documentManagement/types"/>
    <ds:schemaRef ds:uri="http://schemas.openxmlformats.org/package/2006/metadata/core-properties"/>
    <ds:schemaRef ds:uri="http://schemas.microsoft.com/office/infopath/2007/PartnerControls"/>
    <ds:schemaRef ds:uri="http://schemas.microsoft.com/office/2006/metadata/properties"/>
    <ds:schemaRef ds:uri="http://purl.org/dc/terms/"/>
  </ds:schemaRefs>
</ds:datastoreItem>
</file>

<file path=customXml/itemProps5.xml><?xml version="1.0" encoding="utf-8"?>
<ds:datastoreItem xmlns:ds="http://schemas.openxmlformats.org/officeDocument/2006/customXml" ds:itemID="{8C7CC505-8052-4330-9605-51138516ED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7ddca0-f18f-4514-89ec-cfc256175b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29360</TotalTime>
  <Words>3966</Words>
  <Application>Microsoft Office PowerPoint</Application>
  <PresentationFormat>On-screen Show (4:3)</PresentationFormat>
  <Paragraphs>281</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Default Design</vt:lpstr>
      <vt:lpstr>Spherical Header Tutorial</vt:lpstr>
      <vt:lpstr>Introduction</vt:lpstr>
      <vt:lpstr>Project Startup</vt:lpstr>
      <vt:lpstr>Creating the Spherical Header CAD Model</vt:lpstr>
      <vt:lpstr>Creating the Spherical Header CAD Model</vt:lpstr>
      <vt:lpstr>Creating the Spherical Header CAD Model</vt:lpstr>
      <vt:lpstr>Creating the Spherical Header CAD Model</vt:lpstr>
      <vt:lpstr>Creating the Spherical Header CAD Model</vt:lpstr>
      <vt:lpstr>Creating the Spherical Header CAD Model</vt:lpstr>
      <vt:lpstr>Creating the Spherical Header CAD Model</vt:lpstr>
      <vt:lpstr>Creating the Spherical Header CAD Model</vt:lpstr>
      <vt:lpstr>Creating the Spherical Header CAD Model</vt:lpstr>
      <vt:lpstr>Creating the Spherical Header CAD Model</vt:lpstr>
      <vt:lpstr>Creating the Spherical Header CAD Model</vt:lpstr>
      <vt:lpstr>Creating the Spherical Header CAD Model</vt:lpstr>
      <vt:lpstr>Creating the Spherical Header CAD Model</vt:lpstr>
      <vt:lpstr>Creating the Spherical Header CAD Model</vt:lpstr>
      <vt:lpstr>Creating the Spherical Header CAD Model</vt:lpstr>
      <vt:lpstr>Creating the Spherical Header CAD Model</vt:lpstr>
      <vt:lpstr>Creating the Spherical Header CAD Model</vt:lpstr>
      <vt:lpstr>Creating the Spherical Header CAD Model</vt:lpstr>
      <vt:lpstr>Creating the Spherical Header CAD Model</vt:lpstr>
      <vt:lpstr>Creating the Spherical Header CAD Model</vt:lpstr>
      <vt:lpstr>Creating the Spherical Header CAD Model</vt:lpstr>
      <vt:lpstr>Creating the Spherical Header CAD Model</vt:lpstr>
      <vt:lpstr>Creating the Spherical Header CAD Model</vt:lpstr>
      <vt:lpstr>Creating the Spherical Header CAD Model</vt:lpstr>
      <vt:lpstr>Creating the Spherical Header CAD Model</vt:lpstr>
      <vt:lpstr>Creating the Spherical Header CAD Model</vt:lpstr>
      <vt:lpstr>Creating the Spherical Header CAD Model</vt:lpstr>
      <vt:lpstr>Creating the Spherical Header CAD Model</vt:lpstr>
      <vt:lpstr>Creating the Spherical Header CAD Model</vt:lpstr>
      <vt:lpstr>Creating the Spherical Header CAD Model</vt:lpstr>
      <vt:lpstr>Creating the Spherical Header CAD Model</vt:lpstr>
      <vt:lpstr>Creating the Spherical Header CAD Model</vt:lpstr>
      <vt:lpstr>Creating the Spherical Header CAD Model</vt:lpstr>
      <vt:lpstr>END</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TCH bonisa</dc:creator>
  <cp:lastModifiedBy>Stefan Van Der Walt</cp:lastModifiedBy>
  <cp:revision>698</cp:revision>
  <dcterms:created xsi:type="dcterms:W3CDTF">2009-06-02T18:15:51Z</dcterms:created>
  <dcterms:modified xsi:type="dcterms:W3CDTF">2016-08-22T06:56:23Z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isplay_urn:schemas-microsoft-com:office:office#Owner">
    <vt:lpwstr>Vic Pretorius</vt:lpwstr>
  </property>
</Properties>
</file>